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lvl1pPr>
    <a:lvl2pPr marL="0" marR="0" indent="45720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lvl2pPr>
    <a:lvl3pPr marL="0" marR="0" indent="91440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lvl3pPr>
    <a:lvl4pPr marL="0" marR="0" indent="137160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lvl4pPr>
    <a:lvl5pPr marL="0" marR="0" indent="182880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lvl5pPr>
    <a:lvl6pPr marL="0" marR="0" indent="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lvl6pPr>
    <a:lvl7pPr marL="0" marR="0" indent="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lvl7pPr>
    <a:lvl8pPr marL="0" marR="0" indent="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lvl8pPr>
    <a:lvl9pPr marL="0" marR="0" indent="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1F497D"/>
        </a:fontRef>
        <a:srgbClr val="1F497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889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889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1F497D"/>
        </a:fontRef>
        <a:srgbClr val="1F497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889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889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1F497D"/>
        </a:fontRef>
        <a:srgbClr val="1F497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889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889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1F497D"/>
        </a:fontRef>
        <a:srgbClr val="1F497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C"/>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1F497D"/>
        </a:fontRef>
        <a:srgbClr val="1F497D"/>
      </a:tcTxStyle>
      <a:tcStyle>
        <a:tcBdr>
          <a:left>
            <a:ln w="12700" cap="flat">
              <a:noFill/>
              <a:miter lim="400000"/>
            </a:ln>
          </a:left>
          <a:right>
            <a:ln w="12700" cap="flat">
              <a:noFill/>
              <a:miter lim="400000"/>
            </a:ln>
          </a:right>
          <a:top>
            <a:ln w="127000" cap="flat">
              <a:solidFill>
                <a:srgbClr val="1F497D"/>
              </a:solidFill>
              <a:prstDash val="solid"/>
              <a:round/>
            </a:ln>
          </a:top>
          <a:bottom>
            <a:ln w="50800" cap="flat">
              <a:solidFill>
                <a:srgbClr val="1F497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1F497D"/>
              </a:solidFill>
              <a:prstDash val="solid"/>
              <a:round/>
            </a:ln>
          </a:top>
          <a:bottom>
            <a:ln w="50800" cap="flat">
              <a:solidFill>
                <a:srgbClr val="1F497D"/>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1F497D"/>
        </a:fontRef>
        <a:srgbClr val="1F497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ED6"/>
          </a:solidFill>
        </a:fill>
      </a:tcStyle>
    </a:wholeTbl>
    <a:band2H>
      <a:tcTxStyle/>
      <a:tcStyle>
        <a:tcBdr/>
        <a:fill>
          <a:solidFill>
            <a:srgbClr val="E7E8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F497D"/>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889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F497D"/>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889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F497D"/>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6" d="100"/>
          <a:sy n="36" d="100"/>
        </p:scale>
        <p:origin x="144"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625600" latinLnBrk="0">
      <a:spcBef>
        <a:spcPts val="1100"/>
      </a:spcBef>
      <a:defRPr sz="2000">
        <a:latin typeface="+mj-lt"/>
        <a:ea typeface="+mj-ea"/>
        <a:cs typeface="+mj-cs"/>
        <a:sym typeface="Verdana"/>
      </a:defRPr>
    </a:lvl1pPr>
    <a:lvl2pPr indent="228600" defTabSz="1625600" latinLnBrk="0">
      <a:spcBef>
        <a:spcPts val="1100"/>
      </a:spcBef>
      <a:defRPr sz="2000">
        <a:latin typeface="+mj-lt"/>
        <a:ea typeface="+mj-ea"/>
        <a:cs typeface="+mj-cs"/>
        <a:sym typeface="Verdana"/>
      </a:defRPr>
    </a:lvl2pPr>
    <a:lvl3pPr indent="457200" defTabSz="1625600" latinLnBrk="0">
      <a:spcBef>
        <a:spcPts val="1100"/>
      </a:spcBef>
      <a:defRPr sz="2000">
        <a:latin typeface="+mj-lt"/>
        <a:ea typeface="+mj-ea"/>
        <a:cs typeface="+mj-cs"/>
        <a:sym typeface="Verdana"/>
      </a:defRPr>
    </a:lvl3pPr>
    <a:lvl4pPr indent="685800" defTabSz="1625600" latinLnBrk="0">
      <a:spcBef>
        <a:spcPts val="1100"/>
      </a:spcBef>
      <a:defRPr sz="2000">
        <a:latin typeface="+mj-lt"/>
        <a:ea typeface="+mj-ea"/>
        <a:cs typeface="+mj-cs"/>
        <a:sym typeface="Verdana"/>
      </a:defRPr>
    </a:lvl4pPr>
    <a:lvl5pPr indent="914400" defTabSz="1625600" latinLnBrk="0">
      <a:spcBef>
        <a:spcPts val="1100"/>
      </a:spcBef>
      <a:defRPr sz="2000">
        <a:latin typeface="+mj-lt"/>
        <a:ea typeface="+mj-ea"/>
        <a:cs typeface="+mj-cs"/>
        <a:sym typeface="Verdana"/>
      </a:defRPr>
    </a:lvl5pPr>
    <a:lvl6pPr indent="1143000" defTabSz="1625600" latinLnBrk="0">
      <a:spcBef>
        <a:spcPts val="1100"/>
      </a:spcBef>
      <a:defRPr sz="2000">
        <a:latin typeface="+mj-lt"/>
        <a:ea typeface="+mj-ea"/>
        <a:cs typeface="+mj-cs"/>
        <a:sym typeface="Verdana"/>
      </a:defRPr>
    </a:lvl6pPr>
    <a:lvl7pPr indent="1371600" defTabSz="1625600" latinLnBrk="0">
      <a:spcBef>
        <a:spcPts val="1100"/>
      </a:spcBef>
      <a:defRPr sz="2000">
        <a:latin typeface="+mj-lt"/>
        <a:ea typeface="+mj-ea"/>
        <a:cs typeface="+mj-cs"/>
        <a:sym typeface="Verdana"/>
      </a:defRPr>
    </a:lvl7pPr>
    <a:lvl8pPr indent="1600200" defTabSz="1625600" latinLnBrk="0">
      <a:spcBef>
        <a:spcPts val="1100"/>
      </a:spcBef>
      <a:defRPr sz="2000">
        <a:latin typeface="+mj-lt"/>
        <a:ea typeface="+mj-ea"/>
        <a:cs typeface="+mj-cs"/>
        <a:sym typeface="Verdana"/>
      </a:defRPr>
    </a:lvl8pPr>
    <a:lvl9pPr indent="1828800" defTabSz="1625600" latinLnBrk="0">
      <a:spcBef>
        <a:spcPts val="1100"/>
      </a:spcBef>
      <a:defRPr sz="2000">
        <a:latin typeface="+mj-lt"/>
        <a:ea typeface="+mj-ea"/>
        <a:cs typeface="+mj-cs"/>
        <a:sym typeface="Verdan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r>
              <a:t>- welcome</a:t>
            </a:r>
          </a:p>
          <a:p>
            <a:r>
              <a:t>- you might guess what I’m talking about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r>
              <a:t>The mid size trees are small sofas.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t>And the biggest ones are large round sofas.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In order to build a scene for raytracing, you’ll need to insert these bottom level structures into a top level structure. This is again very simple thing to do. The API provides you a function that takes in a number of bottom level tree instances with transformations. Building a top level tree is fast, so you move static meshes every frame and then just build top level from scratch each frame.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noRot="1" noChangeAspect="1"/>
          </p:cNvSpPr>
          <p:nvPr>
            <p:ph type="sldImg"/>
          </p:nvPr>
        </p:nvSpPr>
        <p:spPr>
          <a:prstGeom prst="rect">
            <a:avLst/>
          </a:prstGeom>
        </p:spPr>
        <p:txBody>
          <a:bodyPr/>
          <a:lstStyle/>
          <a:p>
            <a:endParaRPr/>
          </a:p>
        </p:txBody>
      </p:sp>
      <p:sp>
        <p:nvSpPr>
          <p:cNvPr id="350" name="Shape 350"/>
          <p:cNvSpPr>
            <a:spLocks noGrp="1"/>
          </p:cNvSpPr>
          <p:nvPr>
            <p:ph type="body" sz="quarter" idx="1"/>
          </p:nvPr>
        </p:nvSpPr>
        <p:spPr>
          <a:prstGeom prst="rect">
            <a:avLst/>
          </a:prstGeom>
        </p:spPr>
        <p:txBody>
          <a:bodyPr/>
          <a:lstStyle/>
          <a:p>
            <a:r>
              <a:t>Supporting deformed geometry is a bit more tricky, as the bottom level builder eats only static buffers. For us, the easiest way to support deformation, was to create a simple compute shader that takes in geometry and skinning matrices, and writes out deformed geometry. This is still very fast, as you can keep everything on GPU, and just feed the output from the compute shader to the bottom level builder.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And that’s it, now you can start shooting rays. I’ll start of, by showing couple examples you can try out with data only.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Ambient occlusion is purely visibility based algorithm that can be easily tested out with raytracing. Image you see on here, is taken by shooting 4 samples per pixel using cosine distribution. Maximum length of the rays is set to four meters, and hits to geometry are considered black and others white. This is added as a direct replacement to what our screen space ambient occlusion outputs, so it is easy to compare results of different algorithms.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r>
              <a:t>This is split screen, with screen space ambient occlusion on the left side, and raytraced ambient occlusion on the right. While the screen space technique does pretty good job on grounding things, it’s clearly lacking information. Screen space algorithms, can’t know what’s outside the screen or behind the surfaces that are directly visible to camera.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r>
              <a:t>Shooting rays is of course more expensive that looking up screen space depth. In our quick prototype, shooting a single ray with maximum distance of four meters, costs roughly 5 milliseconds. The cost scales pretty much linearly, so shooting 16 rays for full HD picture, takes roughly 80 milliseconds. The picture you see here, is shot with 16 rays.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t>Finally, here you can see a picture with comparison of different ray counts. You should note, that these are all taken with just our basic temporal anti-aliasing. I’m sure it would be possible do better job with filtering noise. Ok, next move to next topic.</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We implemented a path to replace sunlight cascaded shadow maps by shooting rays. If you happen to fill the shadows of the directional light into fullscreen buffer before actual lighting, it’s very easy to just replace cascade map lookup shader with raytracing kernel that writes into the same texture.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pPr defTabSz="914400">
              <a:spcBef>
                <a:spcPts val="0"/>
              </a:spcBef>
              <a:defRPr sz="1200" b="1">
                <a:latin typeface="Calibri"/>
                <a:ea typeface="Calibri"/>
                <a:cs typeface="Calibri"/>
                <a:sym typeface="Calibri"/>
              </a:defRPr>
            </a:pPr>
            <a:r>
              <a:t>(DO NOT spend too long on this slide)</a:t>
            </a:r>
          </a:p>
          <a:p>
            <a:pPr defTabSz="914400">
              <a:spcBef>
                <a:spcPts val="0"/>
              </a:spcBef>
              <a:defRPr sz="1200">
                <a:latin typeface="Calibri"/>
                <a:ea typeface="Calibri"/>
                <a:cs typeface="Calibri"/>
                <a:sym typeface="Calibri"/>
              </a:defRPr>
            </a:pPr>
            <a:endParaRPr/>
          </a:p>
          <a:p>
            <a:pPr defTabSz="914400">
              <a:spcBef>
                <a:spcPts val="0"/>
              </a:spcBef>
              <a:defRPr sz="1200">
                <a:latin typeface="Calibri"/>
                <a:ea typeface="Calibri"/>
                <a:cs typeface="Calibri"/>
                <a:sym typeface="Calibri"/>
              </a:defRPr>
            </a:pPr>
            <a:r>
              <a:t>Quickly, about Remedy, if you don’t know us.</a:t>
            </a:r>
          </a:p>
          <a:p>
            <a:pPr defTabSz="914400">
              <a:spcBef>
                <a:spcPts val="0"/>
              </a:spcBef>
              <a:defRPr sz="1200">
                <a:latin typeface="Calibri"/>
                <a:ea typeface="Calibri"/>
                <a:cs typeface="Calibri"/>
                <a:sym typeface="Calibri"/>
              </a:defRPr>
            </a:pPr>
            <a:endParaRPr/>
          </a:p>
          <a:p>
            <a:pPr defTabSz="914400">
              <a:spcBef>
                <a:spcPts val="0"/>
              </a:spcBef>
              <a:defRPr sz="1200">
                <a:latin typeface="Calibri"/>
                <a:ea typeface="Calibri"/>
                <a:cs typeface="Calibri"/>
                <a:sym typeface="Calibri"/>
              </a:defRPr>
            </a:pPr>
            <a:r>
              <a:t>You know Remedy from games like Max Payne, Alan Wake and Quantum Break which we released back in April 2016.</a:t>
            </a:r>
          </a:p>
          <a:p>
            <a:pPr defTabSz="914400">
              <a:spcBef>
                <a:spcPts val="0"/>
              </a:spcBef>
              <a:defRPr sz="1200">
                <a:latin typeface="Calibri"/>
                <a:ea typeface="Calibri"/>
                <a:cs typeface="Calibri"/>
                <a:sym typeface="Calibri"/>
              </a:defRPr>
            </a:pPr>
            <a:endParaRPr/>
          </a:p>
          <a:p>
            <a:pPr defTabSz="914400">
              <a:spcBef>
                <a:spcPts val="0"/>
              </a:spcBef>
              <a:defRPr sz="1200">
                <a:latin typeface="Calibri"/>
                <a:ea typeface="Calibri"/>
                <a:cs typeface="Calibri"/>
                <a:sym typeface="Calibri"/>
              </a:defRPr>
            </a:pPr>
            <a:r>
              <a:t>We are based in Espoo, Finland where we have our own custom designed building. We got a dedicated sauna at the building. This is Finland after all.</a:t>
            </a:r>
          </a:p>
          <a:p>
            <a:pPr defTabSz="914400">
              <a:spcBef>
                <a:spcPts val="0"/>
              </a:spcBef>
              <a:defRPr sz="1200">
                <a:latin typeface="Calibri"/>
                <a:ea typeface="Calibri"/>
                <a:cs typeface="Calibri"/>
                <a:sym typeface="Calibri"/>
              </a:defRPr>
            </a:pPr>
            <a:endParaRPr/>
          </a:p>
          <a:p>
            <a:pPr defTabSz="914400">
              <a:spcBef>
                <a:spcPts val="0"/>
              </a:spcBef>
              <a:defRPr sz="1200">
                <a:latin typeface="Calibri"/>
                <a:ea typeface="Calibri"/>
                <a:cs typeface="Calibri"/>
                <a:sym typeface="Calibri"/>
              </a:defRPr>
            </a:pPr>
            <a:r>
              <a:t>We are currently working on two games: P7, which is a multiplatform game we are developing with 505 Games. This game will be out in 2019 for console and PC platforms.</a:t>
            </a:r>
          </a:p>
          <a:p>
            <a:pPr defTabSz="914400">
              <a:spcBef>
                <a:spcPts val="0"/>
              </a:spcBef>
              <a:defRPr sz="1200">
                <a:latin typeface="Calibri"/>
                <a:ea typeface="Calibri"/>
                <a:cs typeface="Calibri"/>
                <a:sym typeface="Calibri"/>
              </a:defRPr>
            </a:pPr>
            <a:endParaRPr/>
          </a:p>
          <a:p>
            <a:pPr defTabSz="914400">
              <a:spcBef>
                <a:spcPts val="0"/>
              </a:spcBef>
              <a:defRPr sz="1200">
                <a:latin typeface="Calibri"/>
                <a:ea typeface="Calibri"/>
                <a:cs typeface="Calibri"/>
                <a:sym typeface="Calibri"/>
              </a:defRPr>
            </a:pPr>
            <a:r>
              <a:t>Then we are working on our first, first person shooter which is Crossfire 2 for Smilegate. Specifically we are creating the campaign mode for it.</a:t>
            </a:r>
          </a:p>
          <a:p>
            <a:pPr defTabSz="914400">
              <a:spcBef>
                <a:spcPts val="0"/>
              </a:spcBef>
              <a:defRPr sz="1200">
                <a:latin typeface="Calibri"/>
                <a:ea typeface="Calibri"/>
                <a:cs typeface="Calibri"/>
                <a:sym typeface="Calibri"/>
              </a:defRPr>
            </a:pPr>
            <a:endParaRPr/>
          </a:p>
          <a:p>
            <a:pPr defTabSz="914400">
              <a:spcBef>
                <a:spcPts val="0"/>
              </a:spcBef>
              <a:defRPr sz="1200">
                <a:latin typeface="Calibri"/>
                <a:ea typeface="Calibri"/>
                <a:cs typeface="Calibri"/>
                <a:sym typeface="Calibri"/>
              </a:defRPr>
            </a:pPr>
            <a:r>
              <a:t>We also have a dedicated in-house engine and tools team.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t>Here you can see a comparison using shadow maps on the left side, and raytracing on the right side. In order to be fair, I didn’t try to tune up the resolution on shadow maps, so this is just something we get out of engine with default settings. Anyway, the amount of detail you can gain with accurate shadows is pretty remarkable.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r>
              <a:t>Here you can see closeup comparison between shadow maps and shadows with raytracing. Image with raytracing is using eight samples per pixel and does not have spatial filtering. Shadow map image on left side, is using 16 PCF samples and spatial filter applied on top of the screen space buffer.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r>
              <a:t>In addition to accuracy, it’s easy to do real area shadows with raytracing. Clip here is using eight samples. Sampling pattern is basic blue noise, that’s changing between frames. For each sample on the pixel, we offset the same blue noise with sobol sequence and wrap the values on a disk.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Here, you can see a closeup of the same effect. As you can expect, with raytracing the contact points are accurate, and you get nice mix of sharp and soft shadows. While this is nothing new or radical on algorithm level, its insanely cool to be able to go and look your existing game scenes to see how much detail is lost without accurate shadows.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t>And here is one more example. Looking at the amount of detail added to simple scene like this, makes you wonder if there is any sense to keep increasing the output resolution, before we can sample lower resolutions with good quality.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r>
              <a:t>In our demo, the performance on shooting shadow rays is a bit better than with ambient occlusion. Even though the rays are longer, resolving shadow visibility is more coherent load than ao. Getting something like this up and running with existing DX12 engine should take you something like few days. I can say that it’s definitely worth the effort, even if you are just going to use it as a reference.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I’ve been talking about algorithms, that can be implemented by knowing only visibility between two points in the scene. Going beyond visibility requires access to additional data. In this section, I’ll quickly introduce, how we exposed geometry, materials and lighting to be used in raytracing kernels.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r>
              <a:t>On a geometry hit, the API provides you the intersection point in scene and triangle base. Other geometry properties than position, you will need to read in manually and interpolate based on barycentric coordinate. This means, that you will need to be able to access all your geometry from shader. New DirectX comes with a new binding API, where you can set different resource bindings for each instance of a bottom level piece in the scene.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So let’s say, I have two instances of a chair. Each chair has five pieces for different materials, like in the diagram on this slide. I can now define separate resource bindings for all the pieces, so in total I have ten resource binding records. Each of the record can then have a custom binding for vertex and index buffer for example.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noRot="1" noChangeAspect="1"/>
          </p:cNvSpPr>
          <p:nvPr>
            <p:ph type="sldImg"/>
          </p:nvPr>
        </p:nvSpPr>
        <p:spPr>
          <a:prstGeom prst="rect">
            <a:avLst/>
          </a:prstGeom>
        </p:spPr>
        <p:txBody>
          <a:bodyPr/>
          <a:lstStyle/>
          <a:p>
            <a:endParaRPr/>
          </a:p>
        </p:txBody>
      </p:sp>
      <p:sp>
        <p:nvSpPr>
          <p:cNvPr id="518" name="Shape 518"/>
          <p:cNvSpPr>
            <a:spLocks noGrp="1"/>
          </p:cNvSpPr>
          <p:nvPr>
            <p:ph type="body" sz="quarter" idx="1"/>
          </p:nvPr>
        </p:nvSpPr>
        <p:spPr>
          <a:prstGeom prst="rect">
            <a:avLst/>
          </a:prstGeom>
        </p:spPr>
        <p:txBody>
          <a:bodyPr/>
          <a:lstStyle/>
          <a:p>
            <a:r>
              <a:t>Other option we tried first, was to reserve separate space from a descriptor heap for all the buffers in the scene, and then index those manually from hit shader code. In the end, doing bindings using multiple root signatures turned out to be quite a lot faster, so we ended up going with that.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My agenda on this presentation will be, to give you a little glimpse on what you can do with raytracing integrated into a game engine. I’ll start, by giving a very quick introduction, to high level concepts of DirectX Raytracing. After that, I’ll walk you through couple examples, on what we have tried out and how the results were. We’ve started of, by making reference implementations of a few techniques we are already using. The hope is, to find some new ways to make things, also on platforms that aren’t powerful enough for raytracing.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p>
            <a:r>
              <a:t>It would be possible to bind material data using the same API, but just before starting with DXR, we had completed a new material binding system that works also with basic DX12. By packing all the material parameters into a single buffer, and reserving dedicated space on front of the descriptor heap, we could already do draw calls without additional bindings. This also means, that we can access everything related to materials in a single shader call. Each index on this slide, refers to single material.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r>
              <a:t>Lighting happened to be easy for us also. Since Quantum Break, we have already had all the lighting data accessible to a single shader call. This means, that we pack all the shadow and projection maps in few atlases. We also keep light parameters packed in buffers. That’s it. Now we have geometry, materials and lights exposed in a way, that we can access everything in a single raytrace kernel. Let’s get into trying out reflections next.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noRot="1" noChangeAspect="1"/>
          </p:cNvSpPr>
          <p:nvPr>
            <p:ph type="sldImg"/>
          </p:nvPr>
        </p:nvSpPr>
        <p:spPr>
          <a:prstGeom prst="rect">
            <a:avLst/>
          </a:prstGeom>
        </p:spPr>
        <p:txBody>
          <a:bodyPr/>
          <a:lstStyle/>
          <a:p>
            <a:endParaRPr/>
          </a:p>
        </p:txBody>
      </p:sp>
      <p:sp>
        <p:nvSpPr>
          <p:cNvPr id="557" name="Shape 557"/>
          <p:cNvSpPr>
            <a:spLocks noGrp="1"/>
          </p:cNvSpPr>
          <p:nvPr>
            <p:ph type="body" sz="quarter" idx="1"/>
          </p:nvPr>
        </p:nvSpPr>
        <p:spPr>
          <a:prstGeom prst="rect">
            <a:avLst/>
          </a:prstGeom>
        </p:spPr>
        <p:txBody>
          <a:bodyPr/>
          <a:lstStyle/>
          <a:p>
            <a:r>
              <a:t>Ok, this is getting more interesting. Following section is dedicated to implementing reflections with raytracing. I’ll start up by quick comparison to our screen space technique, and continue to visualising how the previously introduced data bindings are used. As with the previous techniques shown, we implemented raytraced reflections as a direct replacement to screen space technique. This way, it is easy to compare the results again.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r>
              <a:t>So here you can see split screen comparison, with screen space reflections on the left side, and raytracing on the right side.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a:spLocks noGrp="1" noRot="1" noChangeAspect="1"/>
          </p:cNvSpPr>
          <p:nvPr>
            <p:ph type="sldImg"/>
          </p:nvPr>
        </p:nvSpPr>
        <p:spPr>
          <a:prstGeom prst="rect">
            <a:avLst/>
          </a:prstGeom>
        </p:spPr>
        <p:txBody>
          <a:bodyPr/>
          <a:lstStyle/>
          <a:p>
            <a:endParaRPr/>
          </a:p>
        </p:txBody>
      </p:sp>
      <p:sp>
        <p:nvSpPr>
          <p:cNvPr id="573" name="Shape 573"/>
          <p:cNvSpPr>
            <a:spLocks noGrp="1"/>
          </p:cNvSpPr>
          <p:nvPr>
            <p:ph type="body" sz="quarter" idx="1"/>
          </p:nvPr>
        </p:nvSpPr>
        <p:spPr>
          <a:prstGeom prst="rect">
            <a:avLst/>
          </a:prstGeom>
        </p:spPr>
        <p:txBody>
          <a:bodyPr/>
          <a:lstStyle/>
          <a:p>
            <a:r>
              <a:t>This is screen space only. Reflection ray generation works the exact same way in both the screen space and raytrace technique.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For the each sample on the screen, you read properties of the surface from the geometry buffer. Then based on smoothness, you pick a random direction from ggx distribution and transform it according to geometry normal.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On screen space, we treat reflection ray as a 2d line, from a point on screen to a point on edge of the screen. In order to figure out if the ray hit geometry, we take number of depth samples along the line. It’s possible to miss features along the way due to holes in sampling, and due to having access to only directly visible surfaces.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noRot="1" noChangeAspect="1"/>
          </p:cNvSpPr>
          <p:nvPr>
            <p:ph type="sldImg"/>
          </p:nvPr>
        </p:nvSpPr>
        <p:spPr>
          <a:prstGeom prst="rect">
            <a:avLst/>
          </a:prstGeom>
        </p:spPr>
        <p:txBody>
          <a:bodyPr/>
          <a:lstStyle/>
          <a:p>
            <a:endParaRPr/>
          </a:p>
        </p:txBody>
      </p:sp>
      <p:sp>
        <p:nvSpPr>
          <p:cNvPr id="604" name="Shape 604"/>
          <p:cNvSpPr>
            <a:spLocks noGrp="1"/>
          </p:cNvSpPr>
          <p:nvPr>
            <p:ph type="body" sz="quarter" idx="1"/>
          </p:nvPr>
        </p:nvSpPr>
        <p:spPr>
          <a:prstGeom prst="rect">
            <a:avLst/>
          </a:prstGeom>
        </p:spPr>
        <p:txBody>
          <a:bodyPr/>
          <a:lstStyle/>
          <a:p>
            <a:r>
              <a:t>Also, the hit position can be outside of the screen. I don’t have any backup solution in use on this picture. The most obvious fallback would be to sample some cube map when the ray hit is out of the screen. Next, let’s get back to raytracing.</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noRot="1" noChangeAspect="1"/>
          </p:cNvSpPr>
          <p:nvPr>
            <p:ph type="sldImg"/>
          </p:nvPr>
        </p:nvSpPr>
        <p:spPr>
          <a:prstGeom prst="rect">
            <a:avLst/>
          </a:prstGeom>
        </p:spPr>
        <p:txBody>
          <a:bodyPr/>
          <a:lstStyle/>
          <a:p>
            <a:endParaRPr/>
          </a:p>
        </p:txBody>
      </p:sp>
      <p:sp>
        <p:nvSpPr>
          <p:cNvPr id="617" name="Shape 617"/>
          <p:cNvSpPr>
            <a:spLocks noGrp="1"/>
          </p:cNvSpPr>
          <p:nvPr>
            <p:ph type="body" sz="quarter" idx="1"/>
          </p:nvPr>
        </p:nvSpPr>
        <p:spPr>
          <a:prstGeom prst="rect">
            <a:avLst/>
          </a:prstGeom>
        </p:spPr>
        <p:txBody>
          <a:bodyPr/>
          <a:lstStyle/>
          <a:p>
            <a:r>
              <a:t>Raytracing doesn’t miss any geometry that is out of the screen, behind visible surfaces, or due to lack of samples. On a geometry hit, we need to figure out radiance transmitted towards reflection ray origin. For this, we need to know the material and the lighting at the hit location.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prstGeom prst="rect">
            <a:avLst/>
          </a:prstGeom>
        </p:spPr>
        <p:txBody>
          <a:bodyPr/>
          <a:lstStyle/>
          <a:p>
            <a:endParaRPr/>
          </a:p>
        </p:txBody>
      </p:sp>
      <p:sp>
        <p:nvSpPr>
          <p:cNvPr id="624" name="Shape 624"/>
          <p:cNvSpPr>
            <a:spLocks noGrp="1"/>
          </p:cNvSpPr>
          <p:nvPr>
            <p:ph type="body" sz="quarter" idx="1"/>
          </p:nvPr>
        </p:nvSpPr>
        <p:spPr>
          <a:prstGeom prst="rect">
            <a:avLst/>
          </a:prstGeom>
        </p:spPr>
        <p:txBody>
          <a:bodyPr/>
          <a:lstStyle/>
          <a:p>
            <a:r>
              <a:t>DXR provides the hit distance, position and barycentric position within a triangle as an shader intrinsic. With this information, we can interpolate UVs from the geometry buffers exposed earlier.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t>In order to explore, we’ve created a new moody scene, that’s not connected to our games. I’ll start off with a demo, and will discuss the new technical aspects after it. I recommend to keep an eye on how the pieces fit together, and on how the different aspects of the lighting work.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a:spLocks noGrp="1" noRot="1" noChangeAspect="1"/>
          </p:cNvSpPr>
          <p:nvPr>
            <p:ph type="sldImg"/>
          </p:nvPr>
        </p:nvSpPr>
        <p:spPr>
          <a:prstGeom prst="rect">
            <a:avLst/>
          </a:prstGeom>
        </p:spPr>
        <p:txBody>
          <a:bodyPr/>
          <a:lstStyle/>
          <a:p>
            <a:endParaRPr/>
          </a:p>
        </p:txBody>
      </p:sp>
      <p:sp>
        <p:nvSpPr>
          <p:cNvPr id="631" name="Shape 631"/>
          <p:cNvSpPr>
            <a:spLocks noGrp="1"/>
          </p:cNvSpPr>
          <p:nvPr>
            <p:ph type="body" sz="quarter" idx="1"/>
          </p:nvPr>
        </p:nvSpPr>
        <p:spPr>
          <a:prstGeom prst="rect">
            <a:avLst/>
          </a:prstGeom>
        </p:spPr>
        <p:txBody>
          <a:bodyPr/>
          <a:lstStyle/>
          <a:p>
            <a:r>
              <a:t>In order to sample surface properties on the surface that reflection ray hit, you need information we discussed in earlier section. From geometry data, you need to first figure our UV coordinate of the hit surface.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p>
            <a:r>
              <a:t>So the UVs at the reflection hit location will end up looking a mess like this. With the UV and other data, we can sample the rest of the material properties.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t>Here, you can see the diffuse albedo of the reflected surface. Next, it’s time to evaluate the lighting and combine the results.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noRot="1" noChangeAspect="1"/>
          </p:cNvSpPr>
          <p:nvPr>
            <p:ph type="sldImg"/>
          </p:nvPr>
        </p:nvSpPr>
        <p:spPr>
          <a:prstGeom prst="rect">
            <a:avLst/>
          </a:prstGeom>
        </p:spPr>
        <p:txBody>
          <a:bodyPr/>
          <a:lstStyle/>
          <a:p>
            <a:endParaRPr/>
          </a:p>
        </p:txBody>
      </p:sp>
      <p:sp>
        <p:nvSpPr>
          <p:cNvPr id="652" name="Shape 652"/>
          <p:cNvSpPr>
            <a:spLocks noGrp="1"/>
          </p:cNvSpPr>
          <p:nvPr>
            <p:ph type="body" sz="quarter" idx="1"/>
          </p:nvPr>
        </p:nvSpPr>
        <p:spPr>
          <a:prstGeom prst="rect">
            <a:avLst/>
          </a:prstGeom>
        </p:spPr>
        <p:txBody>
          <a:bodyPr/>
          <a:lstStyle/>
          <a:p>
            <a:r>
              <a:t>This is lighting at the reflected surface. We can now combine this and material with fresnel term.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endParaRPr/>
          </a:p>
          <a:p>
            <a:r>
              <a:t>This is the basic schlick fresnel term we are using in the demo</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a:spLocks noGrp="1" noRot="1" noChangeAspect="1"/>
          </p:cNvSpPr>
          <p:nvPr>
            <p:ph type="sldImg"/>
          </p:nvPr>
        </p:nvSpPr>
        <p:spPr>
          <a:prstGeom prst="rect">
            <a:avLst/>
          </a:prstGeom>
        </p:spPr>
        <p:txBody>
          <a:bodyPr/>
          <a:lstStyle/>
          <a:p>
            <a:endParaRPr/>
          </a:p>
        </p:txBody>
      </p:sp>
      <p:sp>
        <p:nvSpPr>
          <p:cNvPr id="666" name="Shape 666"/>
          <p:cNvSpPr>
            <a:spLocks noGrp="1"/>
          </p:cNvSpPr>
          <p:nvPr>
            <p:ph type="body" sz="quarter" idx="1"/>
          </p:nvPr>
        </p:nvSpPr>
        <p:spPr>
          <a:prstGeom prst="rect">
            <a:avLst/>
          </a:prstGeom>
        </p:spPr>
        <p:txBody>
          <a:bodyPr/>
          <a:lstStyle/>
          <a:p>
            <a:r>
              <a:t>And the result will look like this. This is reflection only visualisation. In order to get the final image, we combine this with diffuse and specular component of direct lighting.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noRot="1" noChangeAspect="1"/>
          </p:cNvSpPr>
          <p:nvPr>
            <p:ph type="sldImg"/>
          </p:nvPr>
        </p:nvSpPr>
        <p:spPr>
          <a:prstGeom prst="rect">
            <a:avLst/>
          </a:prstGeom>
        </p:spPr>
        <p:txBody>
          <a:bodyPr/>
          <a:lstStyle/>
          <a:p>
            <a:endParaRPr/>
          </a:p>
        </p:txBody>
      </p:sp>
      <p:sp>
        <p:nvSpPr>
          <p:cNvPr id="673" name="Shape 673"/>
          <p:cNvSpPr>
            <a:spLocks noGrp="1"/>
          </p:cNvSpPr>
          <p:nvPr>
            <p:ph type="body" sz="quarter" idx="1"/>
          </p:nvPr>
        </p:nvSpPr>
        <p:spPr>
          <a:prstGeom prst="rect">
            <a:avLst/>
          </a:prstGeom>
        </p:spPr>
        <p:txBody>
          <a:bodyPr/>
          <a:lstStyle/>
          <a:p>
            <a:r>
              <a:t>This is the final image. As you can expect with the techniques like this, the end result will have some amount of noise. We didn’t have a lot of time to experiment with noise filtering, but I have couple image loops to visualise the problems. The following loops are taken from a bit harder lighting case, and are using our basic temporal anti-aliasing.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prstGeom prst="rect">
            <a:avLst/>
          </a:prstGeom>
        </p:spPr>
        <p:txBody>
          <a:bodyPr/>
          <a:lstStyle/>
          <a:p>
            <a:endParaRPr/>
          </a:p>
        </p:txBody>
      </p:sp>
      <p:sp>
        <p:nvSpPr>
          <p:cNvPr id="680" name="Shape 680"/>
          <p:cNvSpPr>
            <a:spLocks noGrp="1"/>
          </p:cNvSpPr>
          <p:nvPr>
            <p:ph type="body" sz="quarter" idx="1"/>
          </p:nvPr>
        </p:nvSpPr>
        <p:spPr>
          <a:prstGeom prst="rect">
            <a:avLst/>
          </a:prstGeom>
        </p:spPr>
        <p:txBody>
          <a:bodyPr/>
          <a:lstStyle/>
          <a:p>
            <a:r>
              <a:t>This is the raw image you get, when shooting a single reflection ray per pixel, without any filtering. The lighting here is from sun light. This is pretty hard case, as the lighting has high contrast and a lot of detail. As we all know, the variance in the lighting decreases when shooting more rays per pixel. While shooting more rays for all the pixels is expensive, with raytracing it’s easy to pick few locations to shoot more.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r>
              <a:t>It’s almost free to shoot couple more rays for the pixels that are over two times more bright than the white point in the image. In this loop, you can see that we can remove most of the fireflies with just this. Would be interesting to see where using something more advanced like gradient domain sampling would get us.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Shape 693"/>
          <p:cNvSpPr>
            <a:spLocks noGrp="1" noRot="1" noChangeAspect="1"/>
          </p:cNvSpPr>
          <p:nvPr>
            <p:ph type="sldImg"/>
          </p:nvPr>
        </p:nvSpPr>
        <p:spPr>
          <a:prstGeom prst="rect">
            <a:avLst/>
          </a:prstGeom>
        </p:spPr>
        <p:txBody>
          <a:bodyPr/>
          <a:lstStyle/>
          <a:p>
            <a:endParaRPr/>
          </a:p>
        </p:txBody>
      </p:sp>
      <p:sp>
        <p:nvSpPr>
          <p:cNvPr id="694" name="Shape 694"/>
          <p:cNvSpPr>
            <a:spLocks noGrp="1"/>
          </p:cNvSpPr>
          <p:nvPr>
            <p:ph type="body" sz="quarter" idx="1"/>
          </p:nvPr>
        </p:nvSpPr>
        <p:spPr>
          <a:prstGeom prst="rect">
            <a:avLst/>
          </a:prstGeom>
        </p:spPr>
        <p:txBody>
          <a:bodyPr/>
          <a:lstStyle/>
          <a:p>
            <a:r>
              <a:t>In the demo, we are also clamping the reflections that are over ten times brighter than the white point on the image. This is of course a hack, and I don’t recommend to do this, unless you need to ship 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t>Demo video</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While it would be perfectly possible to use raytracing to resolve shadows at reflected surfaces, we use shadow maps for the most of the lights in the demo. The only exception is the sun light. Since we use cascaded shadow maps with the sun, there is valid depth for only the pixels on the screen. Having to shoot a single shadow ray, for the sun, on every reflection ray, almost doubles the cost of the reflections. Thats all about reflections. Lets look at the diffuse lighting next..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Shape 706"/>
          <p:cNvSpPr>
            <a:spLocks noGrp="1" noRot="1" noChangeAspect="1"/>
          </p:cNvSpPr>
          <p:nvPr>
            <p:ph type="sldImg"/>
          </p:nvPr>
        </p:nvSpPr>
        <p:spPr>
          <a:prstGeom prst="rect">
            <a:avLst/>
          </a:prstGeom>
        </p:spPr>
        <p:txBody>
          <a:bodyPr/>
          <a:lstStyle/>
          <a:p>
            <a:endParaRPr/>
          </a:p>
        </p:txBody>
      </p:sp>
      <p:sp>
        <p:nvSpPr>
          <p:cNvPr id="707" name="Shape 707"/>
          <p:cNvSpPr>
            <a:spLocks noGrp="1"/>
          </p:cNvSpPr>
          <p:nvPr>
            <p:ph type="body" sz="quarter" idx="1"/>
          </p:nvPr>
        </p:nvSpPr>
        <p:spPr>
          <a:prstGeom prst="rect">
            <a:avLst/>
          </a:prstGeom>
        </p:spPr>
        <p:txBody>
          <a:bodyPr/>
          <a:lstStyle/>
          <a:p>
            <a:r>
              <a:t>In this picture, I have diffuse global illumination, interpolated from the volume texture. The approach you see here was implemented for Quantum Break, and is in use by default in our engine. Voxel resolution of the GI data here is 25 cm. We combine the results with screen space ambient occlusion. As I showed you earlier, we have a path to replace screen space AO, with raytraced one. Let’s have a look on how that looks.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This is the same data, combined with raytraced ambient occlusion. Results are better, but this still looks like ambient occlusion applied on top of volume data that doesn’t have enough resolution for the case seen here.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Instead of just shooting a lot of rays around to resolve indirect diffuse lighting, I’ll be talking a bit about improving sampling of volumetric global illumination, and resolving near field global illumination. Lets quickly break this down with few diagrams.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r>
              <a:t>Our pre-computed global illumination is stored in sparse volume texture. The grid on the screen, represents the data. Each crossing, contains indirect lighting data, that has been calculated with pathtracer.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r>
              <a:t>The blue shape, on top of the global illumination volume, is static geometry that we use for calculating the data. You can see, that the dense parts of the GI volume, are on the areas that overlap with geometry.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a:spLocks noGrp="1" noRot="1" noChangeAspect="1"/>
          </p:cNvSpPr>
          <p:nvPr>
            <p:ph type="sldImg"/>
          </p:nvPr>
        </p:nvSpPr>
        <p:spPr>
          <a:prstGeom prst="rect">
            <a:avLst/>
          </a:prstGeom>
        </p:spPr>
        <p:txBody>
          <a:bodyPr/>
          <a:lstStyle/>
          <a:p>
            <a:endParaRPr/>
          </a:p>
        </p:txBody>
      </p:sp>
      <p:sp>
        <p:nvSpPr>
          <p:cNvPr id="763" name="Shape 763"/>
          <p:cNvSpPr>
            <a:spLocks noGrp="1"/>
          </p:cNvSpPr>
          <p:nvPr>
            <p:ph type="body" sz="quarter" idx="1"/>
          </p:nvPr>
        </p:nvSpPr>
        <p:spPr>
          <a:prstGeom prst="rect">
            <a:avLst/>
          </a:prstGeom>
        </p:spPr>
        <p:txBody>
          <a:bodyPr/>
          <a:lstStyle/>
          <a:p>
            <a:r>
              <a:t>In addition to static geometry, we have dynamic geometry. The smaller green piece in the middle of picture is dynamic geometry. Dynamic geometry is not used in pre-calculation, so part of it resides on low resolution area of the volume.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a:spLocks noGrp="1" noRot="1" noChangeAspect="1"/>
          </p:cNvSpPr>
          <p:nvPr>
            <p:ph type="sldImg"/>
          </p:nvPr>
        </p:nvSpPr>
        <p:spPr>
          <a:prstGeom prst="rect">
            <a:avLst/>
          </a:prstGeom>
        </p:spPr>
        <p:txBody>
          <a:bodyPr/>
          <a:lstStyle/>
          <a:p>
            <a:endParaRPr/>
          </a:p>
        </p:txBody>
      </p:sp>
      <p:sp>
        <p:nvSpPr>
          <p:cNvPr id="782" name="Shape 782"/>
          <p:cNvSpPr>
            <a:spLocks noGrp="1"/>
          </p:cNvSpPr>
          <p:nvPr>
            <p:ph type="body" sz="quarter" idx="1"/>
          </p:nvPr>
        </p:nvSpPr>
        <p:spPr>
          <a:prstGeom prst="rect">
            <a:avLst/>
          </a:prstGeom>
        </p:spPr>
        <p:txBody>
          <a:bodyPr/>
          <a:lstStyle/>
          <a:p>
            <a:r>
              <a:t>The is couple of problems in using the lighting directly sampled from the volume. First, we’ll miss the dynamic geometry completely. We’ve been relying on the screen space ambient occlusion to ground the dynamic geometry to rest of the scene.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hape 800"/>
          <p:cNvSpPr>
            <a:spLocks noGrp="1" noRot="1" noChangeAspect="1"/>
          </p:cNvSpPr>
          <p:nvPr>
            <p:ph type="sldImg"/>
          </p:nvPr>
        </p:nvSpPr>
        <p:spPr>
          <a:prstGeom prst="rect">
            <a:avLst/>
          </a:prstGeom>
        </p:spPr>
        <p:txBody>
          <a:bodyPr/>
          <a:lstStyle/>
          <a:p>
            <a:endParaRPr/>
          </a:p>
        </p:txBody>
      </p:sp>
      <p:sp>
        <p:nvSpPr>
          <p:cNvPr id="801" name="Shape 801"/>
          <p:cNvSpPr>
            <a:spLocks noGrp="1"/>
          </p:cNvSpPr>
          <p:nvPr>
            <p:ph type="body" sz="quarter" idx="1"/>
          </p:nvPr>
        </p:nvSpPr>
        <p:spPr>
          <a:prstGeom prst="rect">
            <a:avLst/>
          </a:prstGeom>
        </p:spPr>
        <p:txBody>
          <a:bodyPr/>
          <a:lstStyle/>
          <a:p>
            <a:r>
              <a:t>Second problem is linear filtering of the volume data. On the surfaces that are not aligned to volume, we get stair casing, that can be quite visible due to low volume resolution.</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Shape 820"/>
          <p:cNvSpPr>
            <a:spLocks noGrp="1" noRot="1" noChangeAspect="1"/>
          </p:cNvSpPr>
          <p:nvPr>
            <p:ph type="sldImg"/>
          </p:nvPr>
        </p:nvSpPr>
        <p:spPr>
          <a:prstGeom prst="rect">
            <a:avLst/>
          </a:prstGeom>
        </p:spPr>
        <p:txBody>
          <a:bodyPr/>
          <a:lstStyle/>
          <a:p>
            <a:endParaRPr/>
          </a:p>
        </p:txBody>
      </p:sp>
      <p:sp>
        <p:nvSpPr>
          <p:cNvPr id="821" name="Shape 821"/>
          <p:cNvSpPr>
            <a:spLocks noGrp="1"/>
          </p:cNvSpPr>
          <p:nvPr>
            <p:ph type="body" sz="quarter" idx="1"/>
          </p:nvPr>
        </p:nvSpPr>
        <p:spPr>
          <a:prstGeom prst="rect">
            <a:avLst/>
          </a:prstGeom>
        </p:spPr>
        <p:txBody>
          <a:bodyPr/>
          <a:lstStyle/>
          <a:p>
            <a:r>
              <a:t>And finally. Low resolution will cause the lighting to leak through the thin geometry. It’s possible to try weighting the sampling so, that it will leak a bit less, but ultimately, you are just moving the artefacts.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t>Let’s start with very high level introduction on DirectX raytracing. I will not go through the API in this presentation, but I’ll try to give you some background on what you need to do before you can start shooting rays.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Shape 859"/>
          <p:cNvSpPr>
            <a:spLocks noGrp="1" noRot="1" noChangeAspect="1"/>
          </p:cNvSpPr>
          <p:nvPr>
            <p:ph type="sldImg"/>
          </p:nvPr>
        </p:nvSpPr>
        <p:spPr>
          <a:prstGeom prst="rect">
            <a:avLst/>
          </a:prstGeom>
        </p:spPr>
        <p:txBody>
          <a:bodyPr/>
          <a:lstStyle/>
          <a:p>
            <a:endParaRPr/>
          </a:p>
        </p:txBody>
      </p:sp>
      <p:sp>
        <p:nvSpPr>
          <p:cNvPr id="860" name="Shape 860"/>
          <p:cNvSpPr>
            <a:spLocks noGrp="1"/>
          </p:cNvSpPr>
          <p:nvPr>
            <p:ph type="body" sz="quarter" idx="1"/>
          </p:nvPr>
        </p:nvSpPr>
        <p:spPr>
          <a:prstGeom prst="rect">
            <a:avLst/>
          </a:prstGeom>
        </p:spPr>
        <p:txBody>
          <a:bodyPr/>
          <a:lstStyle/>
          <a:p>
            <a:r>
              <a:t>Instead of sampling the volume directly on the surface, we can shoot short rays and sample global illumination on the locations that didn’t hit the geometry. Positions that are not on the surface, are less likely to contain leaked light in our data. This will reduce leaking, and results in smoother interpolation.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hape 894"/>
          <p:cNvSpPr>
            <a:spLocks noGrp="1" noRot="1" noChangeAspect="1"/>
          </p:cNvSpPr>
          <p:nvPr>
            <p:ph type="sldImg"/>
          </p:nvPr>
        </p:nvSpPr>
        <p:spPr>
          <a:prstGeom prst="rect">
            <a:avLst/>
          </a:prstGeom>
        </p:spPr>
        <p:txBody>
          <a:bodyPr/>
          <a:lstStyle/>
          <a:p>
            <a:endParaRPr/>
          </a:p>
        </p:txBody>
      </p:sp>
      <p:sp>
        <p:nvSpPr>
          <p:cNvPr id="895" name="Shape 895"/>
          <p:cNvSpPr>
            <a:spLocks noGrp="1"/>
          </p:cNvSpPr>
          <p:nvPr>
            <p:ph type="body" sz="quarter" idx="1"/>
          </p:nvPr>
        </p:nvSpPr>
        <p:spPr>
          <a:prstGeom prst="rect">
            <a:avLst/>
          </a:prstGeom>
        </p:spPr>
        <p:txBody>
          <a:bodyPr/>
          <a:lstStyle/>
          <a:p>
            <a:r>
              <a:t>Simplest thing to do when hitting a geometry is to consider the sample black. This is pretty close to calculating ambient occlusion, with a benefit, that it helps with light leaking and results in better interpolation of GI data. Let’s look at the comparison between this, and direct sampling of volume data with ambient occlusion.</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prstGeom prst="rect">
            <a:avLst/>
          </a:prstGeom>
        </p:spPr>
        <p:txBody>
          <a:bodyPr/>
          <a:lstStyle/>
          <a:p>
            <a:endParaRPr/>
          </a:p>
        </p:txBody>
      </p:sp>
      <p:sp>
        <p:nvSpPr>
          <p:cNvPr id="901" name="Shape 901"/>
          <p:cNvSpPr>
            <a:spLocks noGrp="1"/>
          </p:cNvSpPr>
          <p:nvPr>
            <p:ph type="body" sz="quarter" idx="1"/>
          </p:nvPr>
        </p:nvSpPr>
        <p:spPr>
          <a:prstGeom prst="rect">
            <a:avLst/>
          </a:prstGeom>
        </p:spPr>
        <p:txBody>
          <a:bodyPr/>
          <a:lstStyle/>
          <a:p>
            <a:r>
              <a:t>This is the GI volume sampled directly, and combined with raytraced ambient occlusion. If you look at the table, or a magazine on bottom left corner of the image, you can clearly see that there is something wrong going on.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Shape 906"/>
          <p:cNvSpPr>
            <a:spLocks noGrp="1" noRot="1" noChangeAspect="1"/>
          </p:cNvSpPr>
          <p:nvPr>
            <p:ph type="sldImg"/>
          </p:nvPr>
        </p:nvSpPr>
        <p:spPr>
          <a:prstGeom prst="rect">
            <a:avLst/>
          </a:prstGeom>
        </p:spPr>
        <p:txBody>
          <a:bodyPr/>
          <a:lstStyle/>
          <a:p>
            <a:endParaRPr/>
          </a:p>
        </p:txBody>
      </p:sp>
      <p:sp>
        <p:nvSpPr>
          <p:cNvPr id="907" name="Shape 907"/>
          <p:cNvSpPr>
            <a:spLocks noGrp="1"/>
          </p:cNvSpPr>
          <p:nvPr>
            <p:ph type="body" sz="quarter" idx="1"/>
          </p:nvPr>
        </p:nvSpPr>
        <p:spPr>
          <a:prstGeom prst="rect">
            <a:avLst/>
          </a:prstGeom>
        </p:spPr>
        <p:txBody>
          <a:bodyPr/>
          <a:lstStyle/>
          <a:p>
            <a:r>
              <a:t>By modifying the way we use the volumetric GI data, we can fix many of the issues, that can be seen when using direct sampling. I’ll toggle couple times back and forth, and highlight the locations to look at.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noRot="1" noChangeAspect="1"/>
          </p:cNvSpPr>
          <p:nvPr>
            <p:ph type="sldImg"/>
          </p:nvPr>
        </p:nvSpPr>
        <p:spPr>
          <a:prstGeom prst="rect">
            <a:avLst/>
          </a:prstGeom>
        </p:spPr>
        <p:txBody>
          <a:bodyPr/>
          <a:lstStyle/>
          <a:p>
            <a:endParaRPr/>
          </a:p>
        </p:txBody>
      </p:sp>
      <p:sp>
        <p:nvSpPr>
          <p:cNvPr id="915" name="Shape 915"/>
          <p:cNvSpPr>
            <a:spLocks noGrp="1"/>
          </p:cNvSpPr>
          <p:nvPr>
            <p:ph type="body" sz="quarter" idx="1"/>
          </p:nvPr>
        </p:nvSpPr>
        <p:spPr>
          <a:prstGeom prst="rect">
            <a:avLst/>
          </a:prstGeom>
        </p:spPr>
        <p:txBody>
          <a:bodyPr/>
          <a:lstStyle/>
          <a:p>
            <a:r>
              <a:t>Direct sampling and raytraced ao</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Shape 922"/>
          <p:cNvSpPr>
            <a:spLocks noGrp="1" noRot="1" noChangeAspect="1"/>
          </p:cNvSpPr>
          <p:nvPr>
            <p:ph type="sldImg"/>
          </p:nvPr>
        </p:nvSpPr>
        <p:spPr>
          <a:prstGeom prst="rect">
            <a:avLst/>
          </a:prstGeom>
        </p:spPr>
        <p:txBody>
          <a:bodyPr/>
          <a:lstStyle/>
          <a:p>
            <a:endParaRPr/>
          </a:p>
        </p:txBody>
      </p:sp>
      <p:sp>
        <p:nvSpPr>
          <p:cNvPr id="923" name="Shape 923"/>
          <p:cNvSpPr>
            <a:spLocks noGrp="1"/>
          </p:cNvSpPr>
          <p:nvPr>
            <p:ph type="body" sz="quarter" idx="1"/>
          </p:nvPr>
        </p:nvSpPr>
        <p:spPr>
          <a:prstGeom prst="rect">
            <a:avLst/>
          </a:prstGeom>
        </p:spPr>
        <p:txBody>
          <a:bodyPr/>
          <a:lstStyle/>
          <a:p>
            <a:r>
              <a:t>gather</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hape 929"/>
          <p:cNvSpPr>
            <a:spLocks noGrp="1" noRot="1" noChangeAspect="1"/>
          </p:cNvSpPr>
          <p:nvPr>
            <p:ph type="sldImg"/>
          </p:nvPr>
        </p:nvSpPr>
        <p:spPr>
          <a:prstGeom prst="rect">
            <a:avLst/>
          </a:prstGeom>
        </p:spPr>
        <p:txBody>
          <a:bodyPr/>
          <a:lstStyle/>
          <a:p>
            <a:endParaRPr/>
          </a:p>
        </p:txBody>
      </p:sp>
      <p:sp>
        <p:nvSpPr>
          <p:cNvPr id="930" name="Shape 930"/>
          <p:cNvSpPr>
            <a:spLocks noGrp="1"/>
          </p:cNvSpPr>
          <p:nvPr>
            <p:ph type="body" sz="quarter" idx="1"/>
          </p:nvPr>
        </p:nvSpPr>
        <p:spPr>
          <a:prstGeom prst="rect">
            <a:avLst/>
          </a:prstGeom>
        </p:spPr>
        <p:txBody>
          <a:bodyPr/>
          <a:lstStyle/>
          <a:p>
            <a:r>
              <a:t>This is other hard location for volume data. Look at the dome above the scene, that is made of a thin geometry.</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hape 936"/>
          <p:cNvSpPr>
            <a:spLocks noGrp="1" noRot="1" noChangeAspect="1"/>
          </p:cNvSpPr>
          <p:nvPr>
            <p:ph type="sldImg"/>
          </p:nvPr>
        </p:nvSpPr>
        <p:spPr>
          <a:prstGeom prst="rect">
            <a:avLst/>
          </a:prstGeom>
        </p:spPr>
        <p:txBody>
          <a:bodyPr/>
          <a:lstStyle/>
          <a:p>
            <a:endParaRPr/>
          </a:p>
        </p:txBody>
      </p:sp>
      <p:sp>
        <p:nvSpPr>
          <p:cNvPr id="937" name="Shape 937"/>
          <p:cNvSpPr>
            <a:spLocks noGrp="1"/>
          </p:cNvSpPr>
          <p:nvPr>
            <p:ph type="body" sz="quarter" idx="1"/>
          </p:nvPr>
        </p:nvSpPr>
        <p:spPr>
          <a:prstGeom prst="rect">
            <a:avLst/>
          </a:prstGeom>
        </p:spPr>
        <p:txBody>
          <a:bodyPr/>
          <a:lstStyle/>
          <a:p>
            <a:r>
              <a:t>rt interpolation</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hape 971"/>
          <p:cNvSpPr>
            <a:spLocks noGrp="1" noRot="1" noChangeAspect="1"/>
          </p:cNvSpPr>
          <p:nvPr>
            <p:ph type="sldImg"/>
          </p:nvPr>
        </p:nvSpPr>
        <p:spPr>
          <a:prstGeom prst="rect">
            <a:avLst/>
          </a:prstGeom>
        </p:spPr>
        <p:txBody>
          <a:bodyPr/>
          <a:lstStyle/>
          <a:p>
            <a:endParaRPr/>
          </a:p>
        </p:txBody>
      </p:sp>
      <p:sp>
        <p:nvSpPr>
          <p:cNvPr id="972" name="Shape 972"/>
          <p:cNvSpPr>
            <a:spLocks noGrp="1"/>
          </p:cNvSpPr>
          <p:nvPr>
            <p:ph type="body" sz="quarter" idx="1"/>
          </p:nvPr>
        </p:nvSpPr>
        <p:spPr>
          <a:prstGeom prst="rect">
            <a:avLst/>
          </a:prstGeom>
        </p:spPr>
        <p:txBody>
          <a:bodyPr/>
          <a:lstStyle/>
          <a:p>
            <a:r>
              <a:t>On the previous examples, we considered rays that hit any geometry, to be black. Instead of darkening the image, we can do better, and evaluate lighting and material, like we did with reflections.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Shape 977"/>
          <p:cNvSpPr>
            <a:spLocks noGrp="1" noRot="1" noChangeAspect="1"/>
          </p:cNvSpPr>
          <p:nvPr>
            <p:ph type="sldImg"/>
          </p:nvPr>
        </p:nvSpPr>
        <p:spPr>
          <a:prstGeom prst="rect">
            <a:avLst/>
          </a:prstGeom>
        </p:spPr>
        <p:txBody>
          <a:bodyPr/>
          <a:lstStyle/>
          <a:p>
            <a:endParaRPr/>
          </a:p>
        </p:txBody>
      </p:sp>
      <p:sp>
        <p:nvSpPr>
          <p:cNvPr id="978" name="Shape 978"/>
          <p:cNvSpPr>
            <a:spLocks noGrp="1"/>
          </p:cNvSpPr>
          <p:nvPr>
            <p:ph type="body" sz="quarter" idx="1"/>
          </p:nvPr>
        </p:nvSpPr>
        <p:spPr>
          <a:prstGeom prst="rect">
            <a:avLst/>
          </a:prstGeom>
        </p:spPr>
        <p:txBody>
          <a:bodyPr/>
          <a:lstStyle/>
          <a:p>
            <a:r>
              <a:t>This is the same stuff I showed you earlier.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Raytracing API provides Bottom and Top level acceleration structures. The idea is, that bottom level structure is constructed to hold geometry, while the top level contains bottom level structures. Simple way to think about this is that each mesh should be a single bottom level structure. And top level tree is your scene that contains bunch of bottom level structure instances with some transformation.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Shape 983"/>
          <p:cNvSpPr>
            <a:spLocks noGrp="1" noRot="1" noChangeAspect="1"/>
          </p:cNvSpPr>
          <p:nvPr>
            <p:ph type="sldImg"/>
          </p:nvPr>
        </p:nvSpPr>
        <p:spPr>
          <a:prstGeom prst="rect">
            <a:avLst/>
          </a:prstGeom>
        </p:spPr>
        <p:txBody>
          <a:bodyPr/>
          <a:lstStyle/>
          <a:p>
            <a:endParaRPr/>
          </a:p>
        </p:txBody>
      </p:sp>
      <p:sp>
        <p:nvSpPr>
          <p:cNvPr id="984" name="Shape 984"/>
          <p:cNvSpPr>
            <a:spLocks noGrp="1"/>
          </p:cNvSpPr>
          <p:nvPr>
            <p:ph type="body" sz="quarter" idx="1"/>
          </p:nvPr>
        </p:nvSpPr>
        <p:spPr>
          <a:prstGeom prst="rect">
            <a:avLst/>
          </a:prstGeom>
        </p:spPr>
        <p:txBody>
          <a:bodyPr/>
          <a:lstStyle/>
          <a:p>
            <a:r>
              <a:t>And here, I have added single bounce near field global illumination. The accuracy on the first bounce, is something, that you couldn’t easily store in limited size volume. Also, the indirect lighting read from the volume, is better filtered that you could do with few rays.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Shape 990"/>
          <p:cNvSpPr>
            <a:spLocks noGrp="1" noRot="1" noChangeAspect="1"/>
          </p:cNvSpPr>
          <p:nvPr>
            <p:ph type="sldImg"/>
          </p:nvPr>
        </p:nvSpPr>
        <p:spPr>
          <a:prstGeom prst="rect">
            <a:avLst/>
          </a:prstGeom>
        </p:spPr>
        <p:txBody>
          <a:bodyPr/>
          <a:lstStyle/>
          <a:p>
            <a:endParaRPr/>
          </a:p>
        </p:txBody>
      </p:sp>
      <p:sp>
        <p:nvSpPr>
          <p:cNvPr id="991" name="Shape 991"/>
          <p:cNvSpPr>
            <a:spLocks noGrp="1"/>
          </p:cNvSpPr>
          <p:nvPr>
            <p:ph type="body" sz="quarter" idx="1"/>
          </p:nvPr>
        </p:nvSpPr>
        <p:spPr>
          <a:prstGeom prst="rect">
            <a:avLst/>
          </a:prstGeom>
        </p:spPr>
        <p:txBody>
          <a:bodyPr/>
          <a:lstStyle/>
          <a:p>
            <a:r>
              <a:t>This is the direct lighting that was used for the near field.</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Shape 997"/>
          <p:cNvSpPr>
            <a:spLocks noGrp="1" noRot="1" noChangeAspect="1"/>
          </p:cNvSpPr>
          <p:nvPr>
            <p:ph type="sldImg"/>
          </p:nvPr>
        </p:nvSpPr>
        <p:spPr>
          <a:prstGeom prst="rect">
            <a:avLst/>
          </a:prstGeom>
        </p:spPr>
        <p:txBody>
          <a:bodyPr/>
          <a:lstStyle/>
          <a:p>
            <a:endParaRPr/>
          </a:p>
        </p:txBody>
      </p:sp>
      <p:sp>
        <p:nvSpPr>
          <p:cNvPr id="998" name="Shape 998"/>
          <p:cNvSpPr>
            <a:spLocks noGrp="1"/>
          </p:cNvSpPr>
          <p:nvPr>
            <p:ph type="body" sz="quarter" idx="1"/>
          </p:nvPr>
        </p:nvSpPr>
        <p:spPr>
          <a:prstGeom prst="rect">
            <a:avLst/>
          </a:prstGeom>
        </p:spPr>
        <p:txBody>
          <a:bodyPr/>
          <a:lstStyle/>
          <a:p>
            <a:r>
              <a:t>This is direct lighting combined with indirect diffuse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a:spLocks noGrp="1" noRot="1" noChangeAspect="1"/>
          </p:cNvSpPr>
          <p:nvPr>
            <p:ph type="sldImg"/>
          </p:nvPr>
        </p:nvSpPr>
        <p:spPr>
          <a:prstGeom prst="rect">
            <a:avLst/>
          </a:prstGeom>
        </p:spPr>
        <p:txBody>
          <a:bodyPr/>
          <a:lstStyle/>
          <a:p>
            <a:endParaRPr/>
          </a:p>
        </p:txBody>
      </p:sp>
      <p:sp>
        <p:nvSpPr>
          <p:cNvPr id="1005" name="Shape 1005"/>
          <p:cNvSpPr>
            <a:spLocks noGrp="1"/>
          </p:cNvSpPr>
          <p:nvPr>
            <p:ph type="body" sz="quarter" idx="1"/>
          </p:nvPr>
        </p:nvSpPr>
        <p:spPr>
          <a:prstGeom prst="rect">
            <a:avLst/>
          </a:prstGeom>
        </p:spPr>
        <p:txBody>
          <a:bodyPr/>
          <a:lstStyle/>
          <a:p>
            <a:r>
              <a:t>And this is final lighting with specular</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Shape 1011"/>
          <p:cNvSpPr>
            <a:spLocks noGrp="1" noRot="1" noChangeAspect="1"/>
          </p:cNvSpPr>
          <p:nvPr>
            <p:ph type="sldImg"/>
          </p:nvPr>
        </p:nvSpPr>
        <p:spPr>
          <a:prstGeom prst="rect">
            <a:avLst/>
          </a:prstGeom>
        </p:spPr>
        <p:txBody>
          <a:bodyPr/>
          <a:lstStyle/>
          <a:p>
            <a:endParaRPr/>
          </a:p>
        </p:txBody>
      </p:sp>
      <p:sp>
        <p:nvSpPr>
          <p:cNvPr id="1012" name="Shape 1012"/>
          <p:cNvSpPr>
            <a:spLocks noGrp="1"/>
          </p:cNvSpPr>
          <p:nvPr>
            <p:ph type="body" sz="quarter" idx="1"/>
          </p:nvPr>
        </p:nvSpPr>
        <p:spPr>
          <a:prstGeom prst="rect">
            <a:avLst/>
          </a:prstGeom>
        </p:spPr>
        <p:txBody>
          <a:bodyPr/>
          <a:lstStyle/>
          <a:p>
            <a:r>
              <a:t>This is the final image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The first thing, you are going need, is the bottom level structure for the static parts of your scene. In this picture, each red square represent bounds of a single bottom level tree. Building bottom level tree is very simple. In API, you’ll have a function, that takes normal DirectX GPU geometry and index buffers, and returns bottom level tree build around the geometry.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So in here, I have highlighted four instances of a small chair seen in the demo. These four chairs share the same geometry, but have separate transformations.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opic">
    <p:spTree>
      <p:nvGrpSpPr>
        <p:cNvPr id="1" name=""/>
        <p:cNvGrpSpPr/>
        <p:nvPr/>
      </p:nvGrpSpPr>
      <p:grpSpPr>
        <a:xfrm>
          <a:off x="0" y="0"/>
          <a:ext cx="0" cy="0"/>
          <a:chOff x="0" y="0"/>
          <a:chExt cx="0" cy="0"/>
        </a:xfrm>
      </p:grpSpPr>
      <p:sp>
        <p:nvSpPr>
          <p:cNvPr id="11" name="bg_00102.png"/>
          <p:cNvSpPr>
            <a:spLocks noGrp="1"/>
          </p:cNvSpPr>
          <p:nvPr>
            <p:ph type="pic" idx="13"/>
          </p:nvPr>
        </p:nvSpPr>
        <p:spPr>
          <a:xfrm>
            <a:off x="-1" y="-1"/>
            <a:ext cx="24375534" cy="13716001"/>
          </a:xfrm>
          <a:prstGeom prst="rect">
            <a:avLst/>
          </a:prstGeom>
        </p:spPr>
        <p:txBody>
          <a:bodyPr lIns="91439" tIns="45719" rIns="91439" bIns="45719"/>
          <a:lstStyle/>
          <a:p>
            <a:endParaRPr/>
          </a:p>
        </p:txBody>
      </p:sp>
      <p:sp>
        <p:nvSpPr>
          <p:cNvPr id="12" name="Topic"/>
          <p:cNvSpPr txBox="1">
            <a:spLocks noGrp="1"/>
          </p:cNvSpPr>
          <p:nvPr>
            <p:ph type="body" sz="quarter" idx="14"/>
          </p:nvPr>
        </p:nvSpPr>
        <p:spPr>
          <a:xfrm>
            <a:off x="1219199" y="684947"/>
            <a:ext cx="21945601" cy="1501141"/>
          </a:xfrm>
          <a:prstGeom prst="rect">
            <a:avLst/>
          </a:prstGeom>
        </p:spPr>
        <p:txBody>
          <a:bodyPr>
            <a:spAutoFit/>
          </a:bodyPr>
          <a:lstStyle>
            <a:lvl1pPr marL="0" indent="0">
              <a:spcBef>
                <a:spcPts val="0"/>
              </a:spcBef>
              <a:buClrTx/>
              <a:buSzTx/>
              <a:buFontTx/>
              <a:buNone/>
              <a:defRPr sz="8400">
                <a:solidFill>
                  <a:srgbClr val="A6A6A6"/>
                </a:solidFill>
                <a:latin typeface="Roboto"/>
                <a:ea typeface="Roboto"/>
                <a:cs typeface="Roboto"/>
                <a:sym typeface="Roboto"/>
              </a:defRPr>
            </a:lvl1pPr>
          </a:lstStyle>
          <a:p>
            <a:r>
              <a:t>Topic</a:t>
            </a:r>
          </a:p>
        </p:txBody>
      </p:sp>
      <p:sp>
        <p:nvSpPr>
          <p:cNvPr id="13" name="Picture 6"/>
          <p:cNvSpPr>
            <a:spLocks noGrp="1"/>
          </p:cNvSpPr>
          <p:nvPr>
            <p:ph type="pic" sz="quarter" idx="15"/>
          </p:nvPr>
        </p:nvSpPr>
        <p:spPr>
          <a:xfrm>
            <a:off x="935452" y="12426618"/>
            <a:ext cx="3767716" cy="706449"/>
          </a:xfrm>
          <a:prstGeom prst="rect">
            <a:avLst/>
          </a:prstGeom>
          <a:effectLst>
            <a:outerShdw blurRad="114300" dist="88900" dir="2700000" rotWithShape="0">
              <a:srgbClr val="000000">
                <a:alpha val="40000"/>
              </a:srgbClr>
            </a:outerShdw>
          </a:effectLst>
        </p:spPr>
        <p:txBody>
          <a:bodyPr lIns="91439" tIns="45719" rIns="91439" bIns="45719"/>
          <a:lstStyle/>
          <a:p>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99" name="Picture 6" descr="Picture 6"/>
          <p:cNvPicPr>
            <a:picLocks noChangeAspect="1"/>
          </p:cNvPicPr>
          <p:nvPr/>
        </p:nvPicPr>
        <p:blipFill>
          <a:blip r:embed="rId3"/>
          <a:stretch>
            <a:fillRect/>
          </a:stretch>
        </p:blipFill>
        <p:spPr>
          <a:xfrm>
            <a:off x="19753540" y="12627071"/>
            <a:ext cx="3767714" cy="706449"/>
          </a:xfrm>
          <a:prstGeom prst="rect">
            <a:avLst/>
          </a:prstGeom>
          <a:ln w="12700">
            <a:miter lim="400000"/>
          </a:ln>
          <a:effectLst>
            <a:outerShdw blurRad="101600" dist="76200" dir="2700000" rotWithShape="0">
              <a:srgbClr val="000000">
                <a:alpha val="40000"/>
              </a:srgbClr>
            </a:outerShdw>
          </a:effectLst>
        </p:spPr>
      </p:pic>
      <p:sp>
        <p:nvSpPr>
          <p:cNvPr id="100" name="Title Text"/>
          <p:cNvSpPr txBox="1">
            <a:spLocks noGrp="1"/>
          </p:cNvSpPr>
          <p:nvPr>
            <p:ph type="title"/>
          </p:nvPr>
        </p:nvSpPr>
        <p:spPr>
          <a:xfrm>
            <a:off x="2235200" y="1981200"/>
            <a:ext cx="19710400" cy="8331200"/>
          </a:xfrm>
          <a:prstGeom prst="rect">
            <a:avLst/>
          </a:prstGeom>
        </p:spPr>
        <p:txBody>
          <a:bodyPr lIns="91439" tIns="91439" rIns="91439" bIns="91439">
            <a:normAutofit/>
          </a:bodyPr>
          <a:lstStyle>
            <a:lvl1pPr algn="ctr" defTabSz="2438339">
              <a:defRPr sz="10600" cap="all">
                <a:solidFill>
                  <a:srgbClr val="BFBFBF"/>
                </a:solidFill>
                <a:latin typeface="Tw Cen MT"/>
                <a:ea typeface="Tw Cen MT"/>
                <a:cs typeface="Tw Cen MT"/>
                <a:sym typeface="Tw Cen MT"/>
              </a:defRPr>
            </a:lvl1pPr>
          </a:lstStyle>
          <a:p>
            <a:r>
              <a:t>Title Text</a:t>
            </a:r>
          </a:p>
        </p:txBody>
      </p:sp>
      <p:sp>
        <p:nvSpPr>
          <p:cNvPr id="101" name="Slide Number"/>
          <p:cNvSpPr txBox="1">
            <a:spLocks noGrp="1"/>
          </p:cNvSpPr>
          <p:nvPr>
            <p:ph type="sldNum" sz="quarter" idx="2"/>
          </p:nvPr>
        </p:nvSpPr>
        <p:spPr>
          <a:xfrm>
            <a:off x="11785600" y="12344400"/>
            <a:ext cx="5689600" cy="736601"/>
          </a:xfrm>
          <a:prstGeom prst="rect">
            <a:avLst/>
          </a:prstGeom>
        </p:spPr>
        <p:txBody>
          <a:bodyPr lIns="91429" tIns="91429" rIns="91429" bIns="91429"/>
          <a:lstStyle>
            <a:lvl1pPr defTabSz="1828800">
              <a:defRPr sz="32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Title Text"/>
          <p:cNvSpPr txBox="1">
            <a:spLocks noGrp="1"/>
          </p:cNvSpPr>
          <p:nvPr>
            <p:ph type="title"/>
          </p:nvPr>
        </p:nvSpPr>
        <p:spPr>
          <a:xfrm>
            <a:off x="1676400" y="184150"/>
            <a:ext cx="21031200" cy="2160000"/>
          </a:xfrm>
          <a:prstGeom prst="rect">
            <a:avLst/>
          </a:prstGeom>
        </p:spPr>
        <p:txBody>
          <a:bodyPr lIns="68578" tIns="68578" rIns="68578" bIns="68578">
            <a:normAutofit/>
          </a:bodyPr>
          <a:lstStyle>
            <a:lvl1pPr defTabSz="1828707">
              <a:lnSpc>
                <a:spcPct val="90000"/>
              </a:lnSpc>
              <a:defRPr sz="7200" cap="all">
                <a:solidFill>
                  <a:srgbClr val="000000"/>
                </a:solidFill>
                <a:latin typeface="Corbel"/>
                <a:ea typeface="Corbel"/>
                <a:cs typeface="Corbel"/>
                <a:sym typeface="Corbel"/>
              </a:defRPr>
            </a:lvl1pPr>
          </a:lstStyle>
          <a:p>
            <a:r>
              <a:t>Title Text</a:t>
            </a:r>
          </a:p>
        </p:txBody>
      </p:sp>
      <p:sp>
        <p:nvSpPr>
          <p:cNvPr id="109" name="Body Level One…"/>
          <p:cNvSpPr txBox="1">
            <a:spLocks noGrp="1"/>
          </p:cNvSpPr>
          <p:nvPr>
            <p:ph type="body" idx="1"/>
          </p:nvPr>
        </p:nvSpPr>
        <p:spPr>
          <a:xfrm>
            <a:off x="1676400" y="2890248"/>
            <a:ext cx="21031200" cy="9460801"/>
          </a:xfrm>
          <a:prstGeom prst="rect">
            <a:avLst/>
          </a:prstGeom>
        </p:spPr>
        <p:txBody>
          <a:bodyPr lIns="68578" tIns="68578" rIns="68578" bIns="68578">
            <a:normAutofit/>
          </a:bodyPr>
          <a:lstStyle>
            <a:lvl1pPr marL="457178" indent="-457178" defTabSz="1828707">
              <a:lnSpc>
                <a:spcPct val="90000"/>
              </a:lnSpc>
              <a:spcBef>
                <a:spcPts val="2000"/>
              </a:spcBef>
              <a:buClrTx/>
              <a:buSzPct val="100000"/>
              <a:buFont typeface="Arial"/>
              <a:buChar char="•"/>
              <a:defRPr sz="4800">
                <a:latin typeface="Corbel"/>
                <a:ea typeface="Corbel"/>
                <a:cs typeface="Corbel"/>
                <a:sym typeface="Corbel"/>
              </a:defRPr>
            </a:lvl1pPr>
            <a:lvl2pPr marL="1005790" indent="-548613" defTabSz="1828707">
              <a:lnSpc>
                <a:spcPct val="90000"/>
              </a:lnSpc>
              <a:spcBef>
                <a:spcPts val="2000"/>
              </a:spcBef>
              <a:buClrTx/>
              <a:buSzPct val="100000"/>
              <a:buFont typeface="Arial"/>
              <a:buChar char="•"/>
              <a:defRPr sz="4800">
                <a:latin typeface="Corbel"/>
                <a:ea typeface="Corbel"/>
                <a:cs typeface="Corbel"/>
                <a:sym typeface="Corbel"/>
              </a:defRPr>
            </a:lvl2pPr>
            <a:lvl3pPr marL="1523923" indent="-609570" defTabSz="1828707">
              <a:lnSpc>
                <a:spcPct val="90000"/>
              </a:lnSpc>
              <a:spcBef>
                <a:spcPts val="2000"/>
              </a:spcBef>
              <a:buClrTx/>
              <a:buSzPct val="100000"/>
              <a:buFont typeface="Arial"/>
              <a:buChar char="•"/>
              <a:defRPr sz="4800">
                <a:latin typeface="Corbel"/>
                <a:ea typeface="Corbel"/>
                <a:cs typeface="Corbel"/>
                <a:sym typeface="Corbel"/>
              </a:defRPr>
            </a:lvl3pPr>
            <a:lvl4pPr marL="2057297" indent="-685766" defTabSz="1828707">
              <a:lnSpc>
                <a:spcPct val="90000"/>
              </a:lnSpc>
              <a:spcBef>
                <a:spcPts val="2000"/>
              </a:spcBef>
              <a:buClrTx/>
              <a:buSzPct val="100000"/>
              <a:buFont typeface="Arial"/>
              <a:buChar char="•"/>
              <a:defRPr sz="4800">
                <a:latin typeface="Corbel"/>
                <a:ea typeface="Corbel"/>
                <a:cs typeface="Corbel"/>
                <a:sym typeface="Corbel"/>
              </a:defRPr>
            </a:lvl4pPr>
            <a:lvl5pPr marL="2514475" indent="-685766" defTabSz="1828707">
              <a:lnSpc>
                <a:spcPct val="90000"/>
              </a:lnSpc>
              <a:spcBef>
                <a:spcPts val="2000"/>
              </a:spcBef>
              <a:buClrTx/>
              <a:buSzPct val="100000"/>
              <a:buFont typeface="Arial"/>
              <a:buChar char="•"/>
              <a:defRPr sz="4800">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676400" y="12831450"/>
            <a:ext cx="454657" cy="492757"/>
          </a:xfrm>
          <a:prstGeom prst="rect">
            <a:avLst/>
          </a:prstGeom>
        </p:spPr>
        <p:txBody>
          <a:bodyPr lIns="68578" tIns="68578" rIns="68578" bIns="68578"/>
          <a:lstStyle>
            <a:lvl1pPr algn="l" defTabSz="1828800">
              <a:defRPr sz="2400">
                <a:solidFill>
                  <a:srgbClr val="888888"/>
                </a:solidFill>
                <a:latin typeface="Corbel"/>
                <a:ea typeface="Corbel"/>
                <a:cs typeface="Corbel"/>
                <a:sym typeface="Corbe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21" name="bg_00102.png"/>
          <p:cNvSpPr>
            <a:spLocks noGrp="1"/>
          </p:cNvSpPr>
          <p:nvPr>
            <p:ph type="pic" idx="13"/>
          </p:nvPr>
        </p:nvSpPr>
        <p:spPr>
          <a:xfrm>
            <a:off x="-1" y="-1"/>
            <a:ext cx="24375534" cy="13716001"/>
          </a:xfrm>
          <a:prstGeom prst="rect">
            <a:avLst/>
          </a:prstGeom>
        </p:spPr>
        <p:txBody>
          <a:bodyPr lIns="91439" tIns="45719" rIns="91439" bIns="45719"/>
          <a:lstStyle/>
          <a:p>
            <a:endParaRPr/>
          </a:p>
        </p:txBody>
      </p:sp>
      <p:sp>
        <p:nvSpPr>
          <p:cNvPr id="22" name="topic2"/>
          <p:cNvSpPr txBox="1">
            <a:spLocks noGrp="1"/>
          </p:cNvSpPr>
          <p:nvPr>
            <p:ph type="body" idx="14"/>
          </p:nvPr>
        </p:nvSpPr>
        <p:spPr>
          <a:xfrm>
            <a:off x="1219200" y="3600450"/>
            <a:ext cx="21945600" cy="8255000"/>
          </a:xfrm>
          <a:prstGeom prst="rect">
            <a:avLst/>
          </a:prstGeom>
        </p:spPr>
        <p:txBody>
          <a:bodyPr>
            <a:normAutofit/>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topic2</a:t>
            </a:r>
          </a:p>
        </p:txBody>
      </p:sp>
      <p:sp>
        <p:nvSpPr>
          <p:cNvPr id="23" name="Topic"/>
          <p:cNvSpPr txBox="1">
            <a:spLocks noGrp="1"/>
          </p:cNvSpPr>
          <p:nvPr>
            <p:ph type="body" sz="quarter" idx="15"/>
          </p:nvPr>
        </p:nvSpPr>
        <p:spPr>
          <a:xfrm>
            <a:off x="1219200" y="685800"/>
            <a:ext cx="21945600" cy="1501140"/>
          </a:xfrm>
          <a:prstGeom prst="rect">
            <a:avLst/>
          </a:prstGeom>
        </p:spPr>
        <p:txBody>
          <a:bodyPr>
            <a:spAutoFit/>
          </a:bodyPr>
          <a:lstStyle>
            <a:lvl1pPr marL="0" indent="0">
              <a:spcBef>
                <a:spcPts val="0"/>
              </a:spcBef>
              <a:buClrTx/>
              <a:buSzTx/>
              <a:buFontTx/>
              <a:buNone/>
              <a:defRPr sz="8400">
                <a:solidFill>
                  <a:srgbClr val="A6A6A6"/>
                </a:solidFill>
                <a:latin typeface="Roboto"/>
                <a:ea typeface="Roboto"/>
                <a:cs typeface="Roboto"/>
                <a:sym typeface="Roboto"/>
              </a:defRPr>
            </a:lvl1pPr>
          </a:lstStyle>
          <a:p>
            <a:r>
              <a:t>Topic</a:t>
            </a:r>
          </a:p>
        </p:txBody>
      </p:sp>
      <p:sp>
        <p:nvSpPr>
          <p:cNvPr id="24" name="Picture 6"/>
          <p:cNvSpPr>
            <a:spLocks noGrp="1"/>
          </p:cNvSpPr>
          <p:nvPr>
            <p:ph type="pic" sz="quarter" idx="16"/>
          </p:nvPr>
        </p:nvSpPr>
        <p:spPr>
          <a:xfrm>
            <a:off x="935452" y="12426618"/>
            <a:ext cx="3767716" cy="706449"/>
          </a:xfrm>
          <a:prstGeom prst="rect">
            <a:avLst/>
          </a:prstGeom>
          <a:effectLst>
            <a:outerShdw blurRad="114300" dist="88900" dir="2700000" rotWithShape="0">
              <a:srgbClr val="000000">
                <a:alpha val="40000"/>
              </a:srgbClr>
            </a:outerShdw>
          </a:effectLst>
        </p:spPr>
        <p:txBody>
          <a:bodyPr lIns="91439" tIns="45719" rIns="91439" bIns="45719"/>
          <a:lstStyle/>
          <a:p>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half content">
    <p:spTree>
      <p:nvGrpSpPr>
        <p:cNvPr id="1" name=""/>
        <p:cNvGrpSpPr/>
        <p:nvPr/>
      </p:nvGrpSpPr>
      <p:grpSpPr>
        <a:xfrm>
          <a:off x="0" y="0"/>
          <a:ext cx="0" cy="0"/>
          <a:chOff x="0" y="0"/>
          <a:chExt cx="0" cy="0"/>
        </a:xfrm>
      </p:grpSpPr>
      <p:sp>
        <p:nvSpPr>
          <p:cNvPr id="32" name="bg_00102.png"/>
          <p:cNvSpPr>
            <a:spLocks noGrp="1"/>
          </p:cNvSpPr>
          <p:nvPr>
            <p:ph type="pic" idx="13"/>
          </p:nvPr>
        </p:nvSpPr>
        <p:spPr>
          <a:xfrm>
            <a:off x="-1" y="-1"/>
            <a:ext cx="24375534" cy="13716001"/>
          </a:xfrm>
          <a:prstGeom prst="rect">
            <a:avLst/>
          </a:prstGeom>
        </p:spPr>
        <p:txBody>
          <a:bodyPr lIns="91439" tIns="45719" rIns="91439" bIns="45719"/>
          <a:lstStyle/>
          <a:p>
            <a:endParaRPr/>
          </a:p>
        </p:txBody>
      </p:sp>
      <p:sp>
        <p:nvSpPr>
          <p:cNvPr id="33" name="Rectangle"/>
          <p:cNvSpPr txBox="1">
            <a:spLocks noGrp="1"/>
          </p:cNvSpPr>
          <p:nvPr>
            <p:ph type="body" sz="half" idx="14"/>
          </p:nvPr>
        </p:nvSpPr>
        <p:spPr>
          <a:xfrm>
            <a:off x="1219200" y="3600450"/>
            <a:ext cx="9748540" cy="8977714"/>
          </a:xfrm>
          <a:prstGeom prst="rect">
            <a:avLst/>
          </a:prstGeom>
        </p:spPr>
        <p:txBody>
          <a:bodyPr>
            <a:normAutofit/>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sp>
        <p:nvSpPr>
          <p:cNvPr id="34" name="Topic"/>
          <p:cNvSpPr txBox="1">
            <a:spLocks noGrp="1"/>
          </p:cNvSpPr>
          <p:nvPr>
            <p:ph type="body" sz="quarter" idx="15"/>
          </p:nvPr>
        </p:nvSpPr>
        <p:spPr>
          <a:xfrm>
            <a:off x="1219200" y="685800"/>
            <a:ext cx="21945600" cy="1501140"/>
          </a:xfrm>
          <a:prstGeom prst="rect">
            <a:avLst/>
          </a:prstGeom>
        </p:spPr>
        <p:txBody>
          <a:bodyPr>
            <a:spAutoFit/>
          </a:bodyPr>
          <a:lstStyle>
            <a:lvl1pPr marL="0" indent="0">
              <a:spcBef>
                <a:spcPts val="0"/>
              </a:spcBef>
              <a:buClrTx/>
              <a:buSzTx/>
              <a:buFontTx/>
              <a:buNone/>
              <a:defRPr sz="8400">
                <a:solidFill>
                  <a:srgbClr val="A6A6A6"/>
                </a:solidFill>
                <a:latin typeface="Roboto"/>
                <a:ea typeface="Roboto"/>
                <a:cs typeface="Roboto"/>
                <a:sym typeface="Roboto"/>
              </a:defRPr>
            </a:lvl1pPr>
          </a:lstStyle>
          <a:p>
            <a:r>
              <a:t>Topic</a:t>
            </a:r>
          </a:p>
        </p:txBody>
      </p:sp>
      <p:sp>
        <p:nvSpPr>
          <p:cNvPr id="35" name="Picture 6"/>
          <p:cNvSpPr>
            <a:spLocks noGrp="1"/>
          </p:cNvSpPr>
          <p:nvPr>
            <p:ph type="pic" sz="quarter" idx="16"/>
          </p:nvPr>
        </p:nvSpPr>
        <p:spPr>
          <a:xfrm>
            <a:off x="935452" y="12426618"/>
            <a:ext cx="3767716" cy="706449"/>
          </a:xfrm>
          <a:prstGeom prst="rect">
            <a:avLst/>
          </a:prstGeom>
          <a:effectLst>
            <a:outerShdw blurRad="114300" dist="88900" dir="2700000" rotWithShape="0">
              <a:srgbClr val="000000">
                <a:alpha val="40000"/>
              </a:srgbClr>
            </a:outerShdw>
          </a:effectLst>
        </p:spPr>
        <p:txBody>
          <a:bodyPr lIns="91439" tIns="45719" rIns="91439" bIns="45719"/>
          <a:lstStyle/>
          <a:p>
            <a:endParaRPr/>
          </a:p>
        </p:txBody>
      </p:sp>
      <p:sp>
        <p:nvSpPr>
          <p:cNvPr id="36" name="Rectangle"/>
          <p:cNvSpPr txBox="1">
            <a:spLocks noGrp="1"/>
          </p:cNvSpPr>
          <p:nvPr>
            <p:ph type="body" sz="half" idx="17"/>
          </p:nvPr>
        </p:nvSpPr>
        <p:spPr>
          <a:xfrm>
            <a:off x="13411200" y="3600450"/>
            <a:ext cx="9748540" cy="8977714"/>
          </a:xfrm>
          <a:prstGeom prst="rect">
            <a:avLst/>
          </a:prstGeom>
        </p:spPr>
        <p:txBody>
          <a:bodyPr>
            <a:normAutofit/>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half descriptions">
    <p:spTree>
      <p:nvGrpSpPr>
        <p:cNvPr id="1" name=""/>
        <p:cNvGrpSpPr/>
        <p:nvPr/>
      </p:nvGrpSpPr>
      <p:grpSpPr>
        <a:xfrm>
          <a:off x="0" y="0"/>
          <a:ext cx="0" cy="0"/>
          <a:chOff x="0" y="0"/>
          <a:chExt cx="0" cy="0"/>
        </a:xfrm>
      </p:grpSpPr>
      <p:sp>
        <p:nvSpPr>
          <p:cNvPr id="44" name="bg_00102.png"/>
          <p:cNvSpPr>
            <a:spLocks noGrp="1"/>
          </p:cNvSpPr>
          <p:nvPr>
            <p:ph type="pic" idx="13"/>
          </p:nvPr>
        </p:nvSpPr>
        <p:spPr>
          <a:xfrm>
            <a:off x="-1" y="-1"/>
            <a:ext cx="24375534" cy="13716001"/>
          </a:xfrm>
          <a:prstGeom prst="rect">
            <a:avLst/>
          </a:prstGeom>
        </p:spPr>
        <p:txBody>
          <a:bodyPr lIns="91439" tIns="45719" rIns="91439" bIns="45719"/>
          <a:lstStyle/>
          <a:p>
            <a:endParaRPr/>
          </a:p>
        </p:txBody>
      </p:sp>
      <p:sp>
        <p:nvSpPr>
          <p:cNvPr id="45" name="Rectangle"/>
          <p:cNvSpPr txBox="1">
            <a:spLocks noGrp="1"/>
          </p:cNvSpPr>
          <p:nvPr>
            <p:ph type="body" sz="half" idx="14"/>
          </p:nvPr>
        </p:nvSpPr>
        <p:spPr>
          <a:xfrm>
            <a:off x="1219200" y="3600450"/>
            <a:ext cx="9748540" cy="8255000"/>
          </a:xfrm>
          <a:prstGeom prst="rect">
            <a:avLst/>
          </a:prstGeom>
        </p:spPr>
        <p:txBody>
          <a:bodyPr anchor="b">
            <a:normAutofit/>
          </a:bodyPr>
          <a:lstStyle/>
          <a:p>
            <a:pPr marL="0" indent="0" algn="ctr">
              <a:lnSpc>
                <a:spcPct val="150000"/>
              </a:lnSpc>
              <a:spcBef>
                <a:spcPts val="0"/>
              </a:spcBef>
              <a:buClrTx/>
              <a:buSzTx/>
              <a:buFontTx/>
              <a:buNone/>
              <a:defRPr sz="6200">
                <a:solidFill>
                  <a:srgbClr val="A6A6A6"/>
                </a:solidFill>
                <a:latin typeface="Roboto"/>
                <a:ea typeface="Roboto"/>
                <a:cs typeface="Roboto"/>
                <a:sym typeface="Roboto"/>
              </a:defRPr>
            </a:pPr>
            <a:endParaRPr/>
          </a:p>
        </p:txBody>
      </p:sp>
      <p:sp>
        <p:nvSpPr>
          <p:cNvPr id="46" name="Topic"/>
          <p:cNvSpPr txBox="1">
            <a:spLocks noGrp="1"/>
          </p:cNvSpPr>
          <p:nvPr>
            <p:ph type="body" sz="quarter" idx="15"/>
          </p:nvPr>
        </p:nvSpPr>
        <p:spPr>
          <a:xfrm>
            <a:off x="1219200" y="685800"/>
            <a:ext cx="21945600" cy="1501140"/>
          </a:xfrm>
          <a:prstGeom prst="rect">
            <a:avLst/>
          </a:prstGeom>
        </p:spPr>
        <p:txBody>
          <a:bodyPr>
            <a:spAutoFit/>
          </a:bodyPr>
          <a:lstStyle>
            <a:lvl1pPr marL="0" indent="0">
              <a:spcBef>
                <a:spcPts val="0"/>
              </a:spcBef>
              <a:buClrTx/>
              <a:buSzTx/>
              <a:buFontTx/>
              <a:buNone/>
              <a:defRPr sz="8400">
                <a:solidFill>
                  <a:srgbClr val="A6A6A6"/>
                </a:solidFill>
                <a:latin typeface="Roboto"/>
                <a:ea typeface="Roboto"/>
                <a:cs typeface="Roboto"/>
                <a:sym typeface="Roboto"/>
              </a:defRPr>
            </a:lvl1pPr>
          </a:lstStyle>
          <a:p>
            <a:r>
              <a:t>Topic</a:t>
            </a:r>
          </a:p>
        </p:txBody>
      </p:sp>
      <p:sp>
        <p:nvSpPr>
          <p:cNvPr id="47" name="Picture 6"/>
          <p:cNvSpPr>
            <a:spLocks noGrp="1"/>
          </p:cNvSpPr>
          <p:nvPr>
            <p:ph type="pic" sz="quarter" idx="16"/>
          </p:nvPr>
        </p:nvSpPr>
        <p:spPr>
          <a:xfrm>
            <a:off x="935452" y="12426618"/>
            <a:ext cx="3767716" cy="706449"/>
          </a:xfrm>
          <a:prstGeom prst="rect">
            <a:avLst/>
          </a:prstGeom>
          <a:effectLst>
            <a:outerShdw blurRad="114300" dist="88900" dir="2700000" rotWithShape="0">
              <a:srgbClr val="000000">
                <a:alpha val="40000"/>
              </a:srgbClr>
            </a:outerShdw>
          </a:effectLst>
        </p:spPr>
        <p:txBody>
          <a:bodyPr lIns="91439" tIns="45719" rIns="91439" bIns="45719"/>
          <a:lstStyle/>
          <a:p>
            <a:endParaRPr/>
          </a:p>
        </p:txBody>
      </p:sp>
      <p:sp>
        <p:nvSpPr>
          <p:cNvPr id="48" name="Rectangle"/>
          <p:cNvSpPr txBox="1">
            <a:spLocks noGrp="1"/>
          </p:cNvSpPr>
          <p:nvPr>
            <p:ph type="body" sz="half" idx="17"/>
          </p:nvPr>
        </p:nvSpPr>
        <p:spPr>
          <a:xfrm>
            <a:off x="13411200" y="3600450"/>
            <a:ext cx="9748540" cy="8255000"/>
          </a:xfrm>
          <a:prstGeom prst="rect">
            <a:avLst/>
          </a:prstGeom>
        </p:spPr>
        <p:txBody>
          <a:bodyPr anchor="b">
            <a:normAutofit/>
          </a:bodyPr>
          <a:lstStyle/>
          <a:p>
            <a:pPr marL="0" indent="0" algn="ctr">
              <a:lnSpc>
                <a:spcPct val="150000"/>
              </a:lnSpc>
              <a:spcBef>
                <a:spcPts val="0"/>
              </a:spcBef>
              <a:buClrTx/>
              <a:buSzTx/>
              <a:buFontTx/>
              <a:buNone/>
              <a:defRPr sz="6200">
                <a:solidFill>
                  <a:srgbClr val="A6A6A6"/>
                </a:solidFill>
                <a:latin typeface="Roboto"/>
                <a:ea typeface="Roboto"/>
                <a:cs typeface="Roboto"/>
                <a:sym typeface="Roboto"/>
              </a:defRPr>
            </a:pPr>
            <a:endParaRP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ntro">
    <p:spTree>
      <p:nvGrpSpPr>
        <p:cNvPr id="1" name=""/>
        <p:cNvGrpSpPr/>
        <p:nvPr/>
      </p:nvGrpSpPr>
      <p:grpSpPr>
        <a:xfrm>
          <a:off x="0" y="0"/>
          <a:ext cx="0" cy="0"/>
          <a:chOff x="0" y="0"/>
          <a:chExt cx="0" cy="0"/>
        </a:xfrm>
      </p:grpSpPr>
      <p:sp>
        <p:nvSpPr>
          <p:cNvPr id="56" name="bg_00102.png"/>
          <p:cNvSpPr>
            <a:spLocks noGrp="1"/>
          </p:cNvSpPr>
          <p:nvPr>
            <p:ph type="pic" idx="13"/>
          </p:nvPr>
        </p:nvSpPr>
        <p:spPr>
          <a:xfrm>
            <a:off x="-1" y="-1"/>
            <a:ext cx="24375534" cy="13716001"/>
          </a:xfrm>
          <a:prstGeom prst="rect">
            <a:avLst/>
          </a:prstGeom>
        </p:spPr>
        <p:txBody>
          <a:bodyPr lIns="91439" tIns="45719" rIns="91439" bIns="45719"/>
          <a:lstStyle/>
          <a:p>
            <a:endParaRPr/>
          </a:p>
        </p:txBody>
      </p:sp>
      <p:sp>
        <p:nvSpPr>
          <p:cNvPr id="57" name="topic2"/>
          <p:cNvSpPr txBox="1">
            <a:spLocks noGrp="1"/>
          </p:cNvSpPr>
          <p:nvPr>
            <p:ph type="body" idx="14"/>
          </p:nvPr>
        </p:nvSpPr>
        <p:spPr>
          <a:xfrm>
            <a:off x="1219200" y="3600450"/>
            <a:ext cx="21945600" cy="8977714"/>
          </a:xfrm>
          <a:prstGeom prst="rect">
            <a:avLst/>
          </a:prstGeom>
        </p:spPr>
        <p:txBody>
          <a:bodyPr>
            <a:normAutofit/>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topic2</a:t>
            </a:r>
          </a:p>
        </p:txBody>
      </p:sp>
      <p:sp>
        <p:nvSpPr>
          <p:cNvPr id="58" name="Topic"/>
          <p:cNvSpPr txBox="1">
            <a:spLocks noGrp="1"/>
          </p:cNvSpPr>
          <p:nvPr>
            <p:ph type="body" sz="quarter" idx="15"/>
          </p:nvPr>
        </p:nvSpPr>
        <p:spPr>
          <a:xfrm>
            <a:off x="1219200" y="685800"/>
            <a:ext cx="21945600" cy="1501140"/>
          </a:xfrm>
          <a:prstGeom prst="rect">
            <a:avLst/>
          </a:prstGeom>
        </p:spPr>
        <p:txBody>
          <a:bodyPr>
            <a:spAutoFit/>
          </a:bodyPr>
          <a:lstStyle>
            <a:lvl1pPr marL="0" indent="0">
              <a:spcBef>
                <a:spcPts val="0"/>
              </a:spcBef>
              <a:buClrTx/>
              <a:buSzTx/>
              <a:buFontTx/>
              <a:buNone/>
              <a:defRPr sz="8400">
                <a:solidFill>
                  <a:srgbClr val="A6A6A6"/>
                </a:solidFill>
                <a:latin typeface="Roboto"/>
                <a:ea typeface="Roboto"/>
                <a:cs typeface="Roboto"/>
                <a:sym typeface="Roboto"/>
              </a:defRPr>
            </a:lvl1pPr>
          </a:lstStyle>
          <a:p>
            <a:r>
              <a:t>Topic</a:t>
            </a:r>
          </a:p>
        </p:txBody>
      </p:sp>
      <p:sp>
        <p:nvSpPr>
          <p:cNvPr id="59" name="Picture 6"/>
          <p:cNvSpPr>
            <a:spLocks noGrp="1"/>
          </p:cNvSpPr>
          <p:nvPr>
            <p:ph type="pic" sz="quarter" idx="16"/>
          </p:nvPr>
        </p:nvSpPr>
        <p:spPr>
          <a:xfrm>
            <a:off x="935452" y="12426618"/>
            <a:ext cx="3767716" cy="706449"/>
          </a:xfrm>
          <a:prstGeom prst="rect">
            <a:avLst/>
          </a:prstGeom>
          <a:effectLst>
            <a:outerShdw blurRad="114300" dist="88900" dir="2700000" rotWithShape="0">
              <a:srgbClr val="000000">
                <a:alpha val="40000"/>
              </a:srgbClr>
            </a:outerShdw>
          </a:effectLst>
        </p:spPr>
        <p:txBody>
          <a:bodyPr lIns="91439" tIns="45719" rIns="91439" bIns="45719"/>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video">
    <p:spTree>
      <p:nvGrpSpPr>
        <p:cNvPr id="1" name=""/>
        <p:cNvGrpSpPr/>
        <p:nvPr/>
      </p:nvGrpSpPr>
      <p:grpSpPr>
        <a:xfrm>
          <a:off x="0" y="0"/>
          <a:ext cx="0" cy="0"/>
          <a:chOff x="0" y="0"/>
          <a:chExt cx="0" cy="0"/>
        </a:xfrm>
      </p:grpSpPr>
      <p:sp>
        <p:nvSpPr>
          <p:cNvPr id="67" name="demo.mp4"/>
          <p:cNvSpPr>
            <a:spLocks noGrp="1"/>
          </p:cNvSpPr>
          <p:nvPr>
            <p:ph type="media" idx="13"/>
          </p:nvPr>
        </p:nvSpPr>
        <p:spPr>
          <a:xfrm>
            <a:off x="-1" y="2381"/>
            <a:ext cx="24375534" cy="13711238"/>
          </a:xfrm>
          <a:prstGeom prst="rect">
            <a:avLst/>
          </a:prstGeom>
        </p:spPr>
        <p:txBody>
          <a:bodyPr lIns="91439" tIns="45719" rIns="91439" bIns="45719"/>
          <a:lstStyle/>
          <a:p>
            <a:endParaRP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empty">
    <p:spTree>
      <p:nvGrpSpPr>
        <p:cNvPr id="1" name=""/>
        <p:cNvGrpSpPr/>
        <p:nvPr/>
      </p:nvGrpSpPr>
      <p:grpSpPr>
        <a:xfrm>
          <a:off x="0" y="0"/>
          <a:ext cx="0" cy="0"/>
          <a:chOff x="0" y="0"/>
          <a:chExt cx="0" cy="0"/>
        </a:xfrm>
      </p:grpSpPr>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82" name="GDC18_ppt_main_back_16-9.png" descr="GDC18_ppt_main_back_16-9.png"/>
          <p:cNvPicPr>
            <a:picLocks noChangeAspect="1"/>
          </p:cNvPicPr>
          <p:nvPr/>
        </p:nvPicPr>
        <p:blipFill>
          <a:blip r:embed="rId2"/>
          <a:srcRect l="2" r="2"/>
          <a:stretch>
            <a:fillRect/>
          </a:stretch>
        </p:blipFill>
        <p:spPr>
          <a:xfrm>
            <a:off x="-1" y="-1"/>
            <a:ext cx="24375534" cy="13716001"/>
          </a:xfrm>
          <a:prstGeom prst="rect">
            <a:avLst/>
          </a:prstGeom>
          <a:ln w="12700">
            <a:miter lim="400000"/>
          </a:ln>
        </p:spPr>
      </p:pic>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90" name="GDC18_ppt_main_front_16-9.png" descr="GDC18_ppt_main_front_16-9.png"/>
          <p:cNvPicPr>
            <a:picLocks noChangeAspect="1"/>
          </p:cNvPicPr>
          <p:nvPr/>
        </p:nvPicPr>
        <p:blipFill>
          <a:blip r:embed="rId2"/>
          <a:srcRect l="2" r="2"/>
          <a:stretch>
            <a:fillRect/>
          </a:stretch>
        </p:blipFill>
        <p:spPr>
          <a:xfrm>
            <a:off x="-1" y="-1"/>
            <a:ext cx="24375273" cy="13715856"/>
          </a:xfrm>
          <a:prstGeom prst="rect">
            <a:avLst/>
          </a:prstGeom>
          <a:ln w="12700">
            <a:miter lim="400000"/>
          </a:ln>
        </p:spPr>
      </p:pic>
      <p:sp>
        <p:nvSpPr>
          <p:cNvPr id="91" name="`"/>
          <p:cNvSpPr txBox="1">
            <a:spLocks noGrp="1"/>
          </p:cNvSpPr>
          <p:nvPr>
            <p:ph type="body" sz="half" idx="13"/>
          </p:nvPr>
        </p:nvSpPr>
        <p:spPr>
          <a:xfrm>
            <a:off x="609599" y="3403600"/>
            <a:ext cx="16052801" cy="8331200"/>
          </a:xfrm>
          <a:prstGeom prst="rect">
            <a:avLst/>
          </a:prstGeom>
        </p:spPr>
        <p:txBody>
          <a:bodyPr>
            <a:normAutofit/>
          </a:bodyPr>
          <a:lstStyle>
            <a:lvl1pPr marL="0" indent="0">
              <a:spcBef>
                <a:spcPts val="0"/>
              </a:spcBef>
              <a:buClrTx/>
              <a:buSzTx/>
              <a:buFontTx/>
              <a:buNone/>
              <a:defRPr sz="8400">
                <a:solidFill>
                  <a:srgbClr val="F2F2F2"/>
                </a:solidFill>
              </a:defRPr>
            </a:lvl1pPr>
          </a:lstStyle>
          <a:p>
            <a:pPr>
              <a:defRPr>
                <a:latin typeface="Roboto"/>
                <a:ea typeface="Roboto"/>
                <a:cs typeface="Roboto"/>
                <a:sym typeface="Roboto"/>
              </a:defRPr>
            </a:pPr>
            <a:r>
              <a:rPr>
                <a:latin typeface="Arial"/>
                <a:ea typeface="Arial"/>
                <a:cs typeface="Arial"/>
                <a:sym typeface="Arial"/>
              </a:rPr>
              <a:t>`</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19199" y="184149"/>
            <a:ext cx="21945601" cy="3016251"/>
          </a:xfrm>
          <a:prstGeom prst="rect">
            <a:avLst/>
          </a:prstGeom>
          <a:ln w="127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Body Level One…"/>
          <p:cNvSpPr txBox="1">
            <a:spLocks noGrp="1"/>
          </p:cNvSpPr>
          <p:nvPr>
            <p:ph type="body" idx="1"/>
          </p:nvPr>
        </p:nvSpPr>
        <p:spPr>
          <a:xfrm>
            <a:off x="1219199" y="3200400"/>
            <a:ext cx="21945601" cy="10515600"/>
          </a:xfrm>
          <a:prstGeom prst="rect">
            <a:avLst/>
          </a:prstGeom>
          <a:ln w="127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785599" y="12344399"/>
            <a:ext cx="5689601" cy="736601"/>
          </a:xfrm>
          <a:prstGeom prst="rect">
            <a:avLst/>
          </a:prstGeom>
          <a:ln w="12700">
            <a:miter lim="400000"/>
          </a:ln>
        </p:spPr>
        <p:txBody>
          <a:bodyPr wrap="none" lIns="121919" tIns="121919" rIns="121919" bIns="121919" anchor="ctr">
            <a:spAutoFit/>
          </a:bodyPr>
          <a:lstStyle>
            <a:lvl1pPr algn="r">
              <a:defRPr sz="3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2438400" rtl="0" latinLnBrk="0">
        <a:lnSpc>
          <a:spcPct val="100000"/>
        </a:lnSpc>
        <a:spcBef>
          <a:spcPts val="0"/>
        </a:spcBef>
        <a:spcAft>
          <a:spcPts val="0"/>
        </a:spcAft>
        <a:buClrTx/>
        <a:buSzTx/>
        <a:buFontTx/>
        <a:buNone/>
        <a:tabLst/>
        <a:defRPr sz="8400" b="0" i="0" u="none" strike="noStrike" cap="none" spc="0" baseline="0">
          <a:ln>
            <a:noFill/>
          </a:ln>
          <a:solidFill>
            <a:srgbClr val="A6A6A6"/>
          </a:solidFill>
          <a:uFillTx/>
          <a:latin typeface="Roboto"/>
          <a:ea typeface="Roboto"/>
          <a:cs typeface="Roboto"/>
          <a:sym typeface="Roboto"/>
        </a:defRPr>
      </a:lvl1pPr>
      <a:lvl2pPr marL="0" marR="0" indent="0" algn="l" defTabSz="2438400" rtl="0" latinLnBrk="0">
        <a:lnSpc>
          <a:spcPct val="100000"/>
        </a:lnSpc>
        <a:spcBef>
          <a:spcPts val="0"/>
        </a:spcBef>
        <a:spcAft>
          <a:spcPts val="0"/>
        </a:spcAft>
        <a:buClrTx/>
        <a:buSzTx/>
        <a:buFontTx/>
        <a:buNone/>
        <a:tabLst/>
        <a:defRPr sz="8400" b="0" i="0" u="none" strike="noStrike" cap="none" spc="0" baseline="0">
          <a:ln>
            <a:noFill/>
          </a:ln>
          <a:solidFill>
            <a:srgbClr val="A6A6A6"/>
          </a:solidFill>
          <a:uFillTx/>
          <a:latin typeface="Roboto"/>
          <a:ea typeface="Roboto"/>
          <a:cs typeface="Roboto"/>
          <a:sym typeface="Roboto"/>
        </a:defRPr>
      </a:lvl2pPr>
      <a:lvl3pPr marL="0" marR="0" indent="0" algn="l" defTabSz="2438400" rtl="0" latinLnBrk="0">
        <a:lnSpc>
          <a:spcPct val="100000"/>
        </a:lnSpc>
        <a:spcBef>
          <a:spcPts val="0"/>
        </a:spcBef>
        <a:spcAft>
          <a:spcPts val="0"/>
        </a:spcAft>
        <a:buClrTx/>
        <a:buSzTx/>
        <a:buFontTx/>
        <a:buNone/>
        <a:tabLst/>
        <a:defRPr sz="8400" b="0" i="0" u="none" strike="noStrike" cap="none" spc="0" baseline="0">
          <a:ln>
            <a:noFill/>
          </a:ln>
          <a:solidFill>
            <a:srgbClr val="A6A6A6"/>
          </a:solidFill>
          <a:uFillTx/>
          <a:latin typeface="Roboto"/>
          <a:ea typeface="Roboto"/>
          <a:cs typeface="Roboto"/>
          <a:sym typeface="Roboto"/>
        </a:defRPr>
      </a:lvl3pPr>
      <a:lvl4pPr marL="0" marR="0" indent="0" algn="l" defTabSz="2438400" rtl="0" latinLnBrk="0">
        <a:lnSpc>
          <a:spcPct val="100000"/>
        </a:lnSpc>
        <a:spcBef>
          <a:spcPts val="0"/>
        </a:spcBef>
        <a:spcAft>
          <a:spcPts val="0"/>
        </a:spcAft>
        <a:buClrTx/>
        <a:buSzTx/>
        <a:buFontTx/>
        <a:buNone/>
        <a:tabLst/>
        <a:defRPr sz="8400" b="0" i="0" u="none" strike="noStrike" cap="none" spc="0" baseline="0">
          <a:ln>
            <a:noFill/>
          </a:ln>
          <a:solidFill>
            <a:srgbClr val="A6A6A6"/>
          </a:solidFill>
          <a:uFillTx/>
          <a:latin typeface="Roboto"/>
          <a:ea typeface="Roboto"/>
          <a:cs typeface="Roboto"/>
          <a:sym typeface="Roboto"/>
        </a:defRPr>
      </a:lvl4pPr>
      <a:lvl5pPr marL="0" marR="0" indent="0" algn="l" defTabSz="2438400" rtl="0" latinLnBrk="0">
        <a:lnSpc>
          <a:spcPct val="100000"/>
        </a:lnSpc>
        <a:spcBef>
          <a:spcPts val="0"/>
        </a:spcBef>
        <a:spcAft>
          <a:spcPts val="0"/>
        </a:spcAft>
        <a:buClrTx/>
        <a:buSzTx/>
        <a:buFontTx/>
        <a:buNone/>
        <a:tabLst/>
        <a:defRPr sz="8400" b="0" i="0" u="none" strike="noStrike" cap="none" spc="0" baseline="0">
          <a:ln>
            <a:noFill/>
          </a:ln>
          <a:solidFill>
            <a:srgbClr val="A6A6A6"/>
          </a:solidFill>
          <a:uFillTx/>
          <a:latin typeface="Roboto"/>
          <a:ea typeface="Roboto"/>
          <a:cs typeface="Roboto"/>
          <a:sym typeface="Roboto"/>
        </a:defRPr>
      </a:lvl5pPr>
      <a:lvl6pPr marL="0" marR="0" indent="457200" algn="l" defTabSz="2438400" rtl="0" latinLnBrk="0">
        <a:lnSpc>
          <a:spcPct val="100000"/>
        </a:lnSpc>
        <a:spcBef>
          <a:spcPts val="0"/>
        </a:spcBef>
        <a:spcAft>
          <a:spcPts val="0"/>
        </a:spcAft>
        <a:buClrTx/>
        <a:buSzTx/>
        <a:buFontTx/>
        <a:buNone/>
        <a:tabLst/>
        <a:defRPr sz="8400" b="0" i="0" u="none" strike="noStrike" cap="none" spc="0" baseline="0">
          <a:ln>
            <a:noFill/>
          </a:ln>
          <a:solidFill>
            <a:srgbClr val="A6A6A6"/>
          </a:solidFill>
          <a:uFillTx/>
          <a:latin typeface="Roboto"/>
          <a:ea typeface="Roboto"/>
          <a:cs typeface="Roboto"/>
          <a:sym typeface="Roboto"/>
        </a:defRPr>
      </a:lvl6pPr>
      <a:lvl7pPr marL="0" marR="0" indent="914400" algn="l" defTabSz="2438400" rtl="0" latinLnBrk="0">
        <a:lnSpc>
          <a:spcPct val="100000"/>
        </a:lnSpc>
        <a:spcBef>
          <a:spcPts val="0"/>
        </a:spcBef>
        <a:spcAft>
          <a:spcPts val="0"/>
        </a:spcAft>
        <a:buClrTx/>
        <a:buSzTx/>
        <a:buFontTx/>
        <a:buNone/>
        <a:tabLst/>
        <a:defRPr sz="8400" b="0" i="0" u="none" strike="noStrike" cap="none" spc="0" baseline="0">
          <a:ln>
            <a:noFill/>
          </a:ln>
          <a:solidFill>
            <a:srgbClr val="A6A6A6"/>
          </a:solidFill>
          <a:uFillTx/>
          <a:latin typeface="Roboto"/>
          <a:ea typeface="Roboto"/>
          <a:cs typeface="Roboto"/>
          <a:sym typeface="Roboto"/>
        </a:defRPr>
      </a:lvl7pPr>
      <a:lvl8pPr marL="0" marR="0" indent="1371600" algn="l" defTabSz="2438400" rtl="0" latinLnBrk="0">
        <a:lnSpc>
          <a:spcPct val="100000"/>
        </a:lnSpc>
        <a:spcBef>
          <a:spcPts val="0"/>
        </a:spcBef>
        <a:spcAft>
          <a:spcPts val="0"/>
        </a:spcAft>
        <a:buClrTx/>
        <a:buSzTx/>
        <a:buFontTx/>
        <a:buNone/>
        <a:tabLst/>
        <a:defRPr sz="8400" b="0" i="0" u="none" strike="noStrike" cap="none" spc="0" baseline="0">
          <a:ln>
            <a:noFill/>
          </a:ln>
          <a:solidFill>
            <a:srgbClr val="A6A6A6"/>
          </a:solidFill>
          <a:uFillTx/>
          <a:latin typeface="Roboto"/>
          <a:ea typeface="Roboto"/>
          <a:cs typeface="Roboto"/>
          <a:sym typeface="Roboto"/>
        </a:defRPr>
      </a:lvl8pPr>
      <a:lvl9pPr marL="0" marR="0" indent="1828800" algn="l" defTabSz="2438400" rtl="0" latinLnBrk="0">
        <a:lnSpc>
          <a:spcPct val="100000"/>
        </a:lnSpc>
        <a:spcBef>
          <a:spcPts val="0"/>
        </a:spcBef>
        <a:spcAft>
          <a:spcPts val="0"/>
        </a:spcAft>
        <a:buClrTx/>
        <a:buSzTx/>
        <a:buFontTx/>
        <a:buNone/>
        <a:tabLst/>
        <a:defRPr sz="8400" b="0" i="0" u="none" strike="noStrike" cap="none" spc="0" baseline="0">
          <a:ln>
            <a:noFill/>
          </a:ln>
          <a:solidFill>
            <a:srgbClr val="A6A6A6"/>
          </a:solidFill>
          <a:uFillTx/>
          <a:latin typeface="Roboto"/>
          <a:ea typeface="Roboto"/>
          <a:cs typeface="Roboto"/>
          <a:sym typeface="Roboto"/>
        </a:defRPr>
      </a:lvl9pPr>
    </p:titleStyle>
    <p:bodyStyle>
      <a:lvl1pPr marL="881742" marR="0" indent="-881742" algn="l" defTabSz="2438400" rtl="0" latinLnBrk="0">
        <a:lnSpc>
          <a:spcPct val="100000"/>
        </a:lnSpc>
        <a:spcBef>
          <a:spcPts val="1700"/>
        </a:spcBef>
        <a:spcAft>
          <a:spcPts val="0"/>
        </a:spcAft>
        <a:buClr>
          <a:srgbClr val="000000"/>
        </a:buClr>
        <a:buSzPct val="75000"/>
        <a:buFont typeface="Verdana"/>
        <a:buChar char="●"/>
        <a:tabLst/>
        <a:defRPr sz="7200" b="0" i="0" u="none" strike="noStrike" cap="none" spc="0" baseline="0">
          <a:ln>
            <a:noFill/>
          </a:ln>
          <a:solidFill>
            <a:srgbClr val="000000"/>
          </a:solidFill>
          <a:uFillTx/>
          <a:latin typeface="Arial"/>
          <a:ea typeface="Arial"/>
          <a:cs typeface="Arial"/>
          <a:sym typeface="Arial"/>
        </a:defRPr>
      </a:lvl1pPr>
      <a:lvl2pPr marL="1314450" marR="0" indent="-857250" algn="l" defTabSz="2438400" rtl="0" latinLnBrk="0">
        <a:lnSpc>
          <a:spcPct val="100000"/>
        </a:lnSpc>
        <a:spcBef>
          <a:spcPts val="1700"/>
        </a:spcBef>
        <a:spcAft>
          <a:spcPts val="0"/>
        </a:spcAft>
        <a:buClr>
          <a:srgbClr val="000000"/>
        </a:buClr>
        <a:buSzPct val="75000"/>
        <a:buFont typeface="Verdana"/>
        <a:buChar char="●"/>
        <a:tabLst/>
        <a:defRPr sz="7200" b="0" i="0" u="none" strike="noStrike" cap="none" spc="0" baseline="0">
          <a:ln>
            <a:noFill/>
          </a:ln>
          <a:solidFill>
            <a:srgbClr val="000000"/>
          </a:solidFill>
          <a:uFillTx/>
          <a:latin typeface="Arial"/>
          <a:ea typeface="Arial"/>
          <a:cs typeface="Arial"/>
          <a:sym typeface="Arial"/>
        </a:defRPr>
      </a:lvl2pPr>
      <a:lvl3pPr marL="914400" marR="0" indent="0" algn="l" defTabSz="2438400" rtl="0" latinLnBrk="0">
        <a:lnSpc>
          <a:spcPct val="100000"/>
        </a:lnSpc>
        <a:spcBef>
          <a:spcPts val="1700"/>
        </a:spcBef>
        <a:spcAft>
          <a:spcPts val="0"/>
        </a:spcAft>
        <a:buClr>
          <a:srgbClr val="000000"/>
        </a:buClr>
        <a:buSzPct val="75000"/>
        <a:buFont typeface="Verdana"/>
        <a:buChar char="●"/>
        <a:tabLst/>
        <a:defRPr sz="7200" b="0" i="0" u="none" strike="noStrike" cap="none" spc="0" baseline="0">
          <a:ln>
            <a:noFill/>
          </a:ln>
          <a:solidFill>
            <a:srgbClr val="000000"/>
          </a:solidFill>
          <a:uFillTx/>
          <a:latin typeface="Arial"/>
          <a:ea typeface="Arial"/>
          <a:cs typeface="Arial"/>
          <a:sym typeface="Arial"/>
        </a:defRPr>
      </a:lvl3pPr>
      <a:lvl4pPr marL="1371600" marR="0" indent="0" algn="l" defTabSz="2438400" rtl="0" latinLnBrk="0">
        <a:lnSpc>
          <a:spcPct val="100000"/>
        </a:lnSpc>
        <a:spcBef>
          <a:spcPts val="1700"/>
        </a:spcBef>
        <a:spcAft>
          <a:spcPts val="0"/>
        </a:spcAft>
        <a:buClr>
          <a:srgbClr val="000000"/>
        </a:buClr>
        <a:buSzPct val="70000"/>
        <a:buFont typeface="Verdana"/>
        <a:buChar char="●"/>
        <a:tabLst/>
        <a:defRPr sz="7200" b="0" i="0" u="none" strike="noStrike" cap="none" spc="0" baseline="0">
          <a:ln>
            <a:noFill/>
          </a:ln>
          <a:solidFill>
            <a:srgbClr val="000000"/>
          </a:solidFill>
          <a:uFillTx/>
          <a:latin typeface="Arial"/>
          <a:ea typeface="Arial"/>
          <a:cs typeface="Arial"/>
          <a:sym typeface="Arial"/>
        </a:defRPr>
      </a:lvl4pPr>
      <a:lvl5pPr marL="1828800" marR="0" indent="0" algn="l" defTabSz="2438400" rtl="0" latinLnBrk="0">
        <a:lnSpc>
          <a:spcPct val="100000"/>
        </a:lnSpc>
        <a:spcBef>
          <a:spcPts val="1700"/>
        </a:spcBef>
        <a:spcAft>
          <a:spcPts val="0"/>
        </a:spcAft>
        <a:buClr>
          <a:srgbClr val="000000"/>
        </a:buClr>
        <a:buSzPct val="75000"/>
        <a:buFont typeface="Verdana"/>
        <a:buChar char="●"/>
        <a:tabLst/>
        <a:defRPr sz="7200" b="0" i="0" u="none" strike="noStrike" cap="none" spc="0" baseline="0">
          <a:ln>
            <a:noFill/>
          </a:ln>
          <a:solidFill>
            <a:srgbClr val="000000"/>
          </a:solidFill>
          <a:uFillTx/>
          <a:latin typeface="Arial"/>
          <a:ea typeface="Arial"/>
          <a:cs typeface="Arial"/>
          <a:sym typeface="Arial"/>
        </a:defRPr>
      </a:lvl5pPr>
      <a:lvl6pPr marL="2286000" marR="0" indent="0" algn="l" defTabSz="2438400" rtl="0" latinLnBrk="0">
        <a:lnSpc>
          <a:spcPct val="100000"/>
        </a:lnSpc>
        <a:spcBef>
          <a:spcPts val="1700"/>
        </a:spcBef>
        <a:spcAft>
          <a:spcPts val="0"/>
        </a:spcAft>
        <a:buClr>
          <a:srgbClr val="000000"/>
        </a:buClr>
        <a:buSzPct val="75000"/>
        <a:buFont typeface="Verdana"/>
        <a:buChar char="•"/>
        <a:tabLst/>
        <a:defRPr sz="7200" b="0" i="0" u="none" strike="noStrike" cap="none" spc="0" baseline="0">
          <a:ln>
            <a:noFill/>
          </a:ln>
          <a:solidFill>
            <a:srgbClr val="000000"/>
          </a:solidFill>
          <a:uFillTx/>
          <a:latin typeface="Arial"/>
          <a:ea typeface="Arial"/>
          <a:cs typeface="Arial"/>
          <a:sym typeface="Arial"/>
        </a:defRPr>
      </a:lvl6pPr>
      <a:lvl7pPr marL="2743200" marR="0" indent="0" algn="l" defTabSz="2438400" rtl="0" latinLnBrk="0">
        <a:lnSpc>
          <a:spcPct val="100000"/>
        </a:lnSpc>
        <a:spcBef>
          <a:spcPts val="1700"/>
        </a:spcBef>
        <a:spcAft>
          <a:spcPts val="0"/>
        </a:spcAft>
        <a:buClr>
          <a:srgbClr val="000000"/>
        </a:buClr>
        <a:buSzPct val="75000"/>
        <a:buFont typeface="Verdana"/>
        <a:buChar char="•"/>
        <a:tabLst/>
        <a:defRPr sz="7200" b="0" i="0" u="none" strike="noStrike" cap="none" spc="0" baseline="0">
          <a:ln>
            <a:noFill/>
          </a:ln>
          <a:solidFill>
            <a:srgbClr val="000000"/>
          </a:solidFill>
          <a:uFillTx/>
          <a:latin typeface="Arial"/>
          <a:ea typeface="Arial"/>
          <a:cs typeface="Arial"/>
          <a:sym typeface="Arial"/>
        </a:defRPr>
      </a:lvl7pPr>
      <a:lvl8pPr marL="3200400" marR="0" indent="0" algn="l" defTabSz="2438400" rtl="0" latinLnBrk="0">
        <a:lnSpc>
          <a:spcPct val="100000"/>
        </a:lnSpc>
        <a:spcBef>
          <a:spcPts val="1700"/>
        </a:spcBef>
        <a:spcAft>
          <a:spcPts val="0"/>
        </a:spcAft>
        <a:buClr>
          <a:srgbClr val="000000"/>
        </a:buClr>
        <a:buSzPct val="75000"/>
        <a:buFont typeface="Verdana"/>
        <a:buChar char="•"/>
        <a:tabLst/>
        <a:defRPr sz="7200" b="0" i="0" u="none" strike="noStrike" cap="none" spc="0" baseline="0">
          <a:ln>
            <a:noFill/>
          </a:ln>
          <a:solidFill>
            <a:srgbClr val="000000"/>
          </a:solidFill>
          <a:uFillTx/>
          <a:latin typeface="Arial"/>
          <a:ea typeface="Arial"/>
          <a:cs typeface="Arial"/>
          <a:sym typeface="Arial"/>
        </a:defRPr>
      </a:lvl8pPr>
      <a:lvl9pPr marL="3657600" marR="0" indent="0" algn="l" defTabSz="2438400" rtl="0" latinLnBrk="0">
        <a:lnSpc>
          <a:spcPct val="100000"/>
        </a:lnSpc>
        <a:spcBef>
          <a:spcPts val="1700"/>
        </a:spcBef>
        <a:spcAft>
          <a:spcPts val="0"/>
        </a:spcAft>
        <a:buClr>
          <a:srgbClr val="000000"/>
        </a:buClr>
        <a:buSzPct val="75000"/>
        <a:buFont typeface="Verdana"/>
        <a:buChar char="•"/>
        <a:tabLst/>
        <a:defRPr sz="7200" b="0" i="0" u="none" strike="noStrike" cap="none" spc="0" baseline="0">
          <a:ln>
            <a:noFill/>
          </a:ln>
          <a:solidFill>
            <a:srgbClr val="000000"/>
          </a:solidFill>
          <a:uFillTx/>
          <a:latin typeface="Arial"/>
          <a:ea typeface="Arial"/>
          <a:cs typeface="Arial"/>
          <a:sym typeface="Arial"/>
        </a:defRPr>
      </a:lvl9pPr>
    </p:bodyStyle>
    <p:otherStyle>
      <a:lvl1pPr marL="0" marR="0" indent="0" algn="r" defTabSz="2438400" rtl="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Verdana"/>
        </a:defRPr>
      </a:lvl1pPr>
      <a:lvl2pPr marL="0" marR="0" indent="457200" algn="r" defTabSz="2438400" rtl="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Verdana"/>
        </a:defRPr>
      </a:lvl2pPr>
      <a:lvl3pPr marL="0" marR="0" indent="914400" algn="r" defTabSz="2438400" rtl="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Verdana"/>
        </a:defRPr>
      </a:lvl3pPr>
      <a:lvl4pPr marL="0" marR="0" indent="1371600" algn="r" defTabSz="2438400" rtl="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Verdana"/>
        </a:defRPr>
      </a:lvl4pPr>
      <a:lvl5pPr marL="0" marR="0" indent="1828800" algn="r" defTabSz="2438400" rtl="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Verdana"/>
        </a:defRPr>
      </a:lvl5pPr>
      <a:lvl6pPr marL="0" marR="0" indent="0" algn="r" defTabSz="2438400" rtl="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Verdana"/>
        </a:defRPr>
      </a:lvl6pPr>
      <a:lvl7pPr marL="0" marR="0" indent="0" algn="r" defTabSz="2438400" rtl="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Verdana"/>
        </a:defRPr>
      </a:lvl7pPr>
      <a:lvl8pPr marL="0" marR="0" indent="0" algn="r" defTabSz="2438400" rtl="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Verdana"/>
        </a:defRPr>
      </a:lvl8pPr>
      <a:lvl9pPr marL="0" marR="0" indent="0" algn="r" defTabSz="2438400" rtl="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23.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5.png"/><Relationship Id="rId7"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8.png"/><Relationship Id="rId5" Type="http://schemas.openxmlformats.org/officeDocument/2006/relationships/image" Target="../media/image41.png"/><Relationship Id="rId4"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8.png"/><Relationship Id="rId5" Type="http://schemas.openxmlformats.org/officeDocument/2006/relationships/image" Target="../media/image42.png"/><Relationship Id="rId4"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he Latest Graphics Technology in Remedy's Northlight Engine…"/>
          <p:cNvSpPr txBox="1">
            <a:spLocks noGrp="1"/>
          </p:cNvSpPr>
          <p:nvPr>
            <p:ph type="body" idx="13"/>
          </p:nvPr>
        </p:nvSpPr>
        <p:spPr>
          <a:prstGeom prst="rect">
            <a:avLst/>
          </a:prstGeom>
        </p:spPr>
        <p:txBody>
          <a:bodyPr/>
          <a:lstStyle/>
          <a:p>
            <a:r>
              <a:t>The Latest Graphics Technology in Remedy's Northlight Engine</a:t>
            </a:r>
          </a:p>
          <a:p>
            <a:endParaRPr/>
          </a:p>
          <a:p>
            <a:pPr>
              <a:defRPr sz="6400"/>
            </a:pPr>
            <a:r>
              <a:t>Tatu Aalto</a:t>
            </a:r>
          </a:p>
          <a:p>
            <a:pPr>
              <a:defRPr sz="6400"/>
            </a:pPr>
            <a:r>
              <a:t>Lead Graphics Programmer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1" name="geometry_0003.png" descr="geometry_0003.png"/>
          <p:cNvPicPr>
            <a:picLocks noGrp="1"/>
          </p:cNvPicPr>
          <p:nvPr>
            <p:ph type="pic" idx="13"/>
          </p:nvPr>
        </p:nvPicPr>
        <p:blipFill>
          <a:blip r:embed="rId3">
            <a:alphaModFix amt="41950"/>
          </a:blip>
          <a:srcRect/>
          <a:stretch>
            <a:fillRect/>
          </a:stretch>
        </p:blipFill>
        <p:spPr>
          <a:xfrm>
            <a:off x="-4236" y="-1"/>
            <a:ext cx="24384001" cy="13716001"/>
          </a:xfrm>
          <a:prstGeom prst="rect">
            <a:avLst/>
          </a:prstGeom>
        </p:spPr>
      </p:pic>
      <p:sp>
        <p:nvSpPr>
          <p:cNvPr id="162" name="Visibility based algorithms"/>
          <p:cNvSpPr txBox="1">
            <a:spLocks noGrp="1"/>
          </p:cNvSpPr>
          <p:nvPr>
            <p:ph type="body" idx="14"/>
          </p:nvPr>
        </p:nvSpPr>
        <p:spPr>
          <a:prstGeom prst="rect">
            <a:avLst/>
          </a:prstGeom>
        </p:spPr>
        <p:txBody>
          <a:bodyPr/>
          <a:lstStyle/>
          <a:p>
            <a:r>
              <a:t>Visibility based algorithms</a:t>
            </a:r>
          </a:p>
        </p:txBody>
      </p:sp>
      <p:pic>
        <p:nvPicPr>
          <p:cNvPr id="163" name="Picture 6" descr="Picture 6"/>
          <p:cNvPicPr>
            <a:picLocks noGrp="1" noChangeAspect="1"/>
          </p:cNvPicPr>
          <p:nvPr>
            <p:ph type="pic" idx="15"/>
          </p:nvPr>
        </p:nvPicPr>
        <p:blipFill>
          <a:blip r:embed="rId4"/>
          <a:stretch>
            <a:fillRect/>
          </a:stretch>
        </p:blipFill>
        <p:spPr>
          <a:prstGeom prst="rect">
            <a:avLst/>
          </a:prstGeom>
        </p:spPr>
      </p:pic>
      <p:grpSp>
        <p:nvGrpSpPr>
          <p:cNvPr id="173" name="Group"/>
          <p:cNvGrpSpPr/>
          <p:nvPr/>
        </p:nvGrpSpPr>
        <p:grpSpPr>
          <a:xfrm>
            <a:off x="4735820" y="5854482"/>
            <a:ext cx="18116070" cy="4762501"/>
            <a:chOff x="0" y="0"/>
            <a:chExt cx="18116069" cy="4762500"/>
          </a:xfrm>
        </p:grpSpPr>
        <p:grpSp>
          <p:nvGrpSpPr>
            <p:cNvPr id="169" name="Group"/>
            <p:cNvGrpSpPr/>
            <p:nvPr/>
          </p:nvGrpSpPr>
          <p:grpSpPr>
            <a:xfrm>
              <a:off x="-1" y="2857500"/>
              <a:ext cx="18105355" cy="1905000"/>
              <a:chOff x="0" y="0"/>
              <a:chExt cx="18105353" cy="1905000"/>
            </a:xfrm>
          </p:grpSpPr>
          <p:sp>
            <p:nvSpPr>
              <p:cNvPr id="164" name="Square"/>
              <p:cNvSpPr/>
              <p:nvPr/>
            </p:nvSpPr>
            <p:spPr>
              <a:xfrm>
                <a:off x="7627853" y="0"/>
                <a:ext cx="1905001" cy="1905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165" name="Square"/>
              <p:cNvSpPr/>
              <p:nvPr/>
            </p:nvSpPr>
            <p:spPr>
              <a:xfrm>
                <a:off x="10485353" y="0"/>
                <a:ext cx="1905001" cy="1905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166" name="Square"/>
              <p:cNvSpPr/>
              <p:nvPr/>
            </p:nvSpPr>
            <p:spPr>
              <a:xfrm>
                <a:off x="13342853" y="0"/>
                <a:ext cx="1905001" cy="1905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167" name="Square"/>
              <p:cNvSpPr/>
              <p:nvPr/>
            </p:nvSpPr>
            <p:spPr>
              <a:xfrm>
                <a:off x="16200353" y="0"/>
                <a:ext cx="1905001" cy="1905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168" name="Bottom Level"/>
              <p:cNvSpPr txBox="1"/>
              <p:nvPr/>
            </p:nvSpPr>
            <p:spPr>
              <a:xfrm>
                <a:off x="0" y="363855"/>
                <a:ext cx="4857140" cy="117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9" tIns="121919" rIns="121919" bIns="121919" numCol="1" anchor="t">
                <a:spAutoFit/>
              </a:bodyPr>
              <a:lstStyle>
                <a:lvl1pPr>
                  <a:lnSpc>
                    <a:spcPct val="150000"/>
                  </a:lnSpc>
                  <a:defRPr>
                    <a:solidFill>
                      <a:srgbClr val="A6A6A6"/>
                    </a:solidFill>
                    <a:latin typeface="Roboto"/>
                    <a:ea typeface="Roboto"/>
                    <a:cs typeface="Roboto"/>
                    <a:sym typeface="Roboto"/>
                  </a:defRPr>
                </a:lvl1pPr>
              </a:lstStyle>
              <a:p>
                <a:r>
                  <a:t>Bottom Level</a:t>
                </a:r>
              </a:p>
            </p:txBody>
          </p:sp>
        </p:grpSp>
        <p:grpSp>
          <p:nvGrpSpPr>
            <p:cNvPr id="172" name="Group"/>
            <p:cNvGrpSpPr/>
            <p:nvPr/>
          </p:nvGrpSpPr>
          <p:grpSpPr>
            <a:xfrm>
              <a:off x="-1" y="0"/>
              <a:ext cx="18116071" cy="1905000"/>
              <a:chOff x="0" y="0"/>
              <a:chExt cx="18116069" cy="1905000"/>
            </a:xfrm>
          </p:grpSpPr>
          <p:sp>
            <p:nvSpPr>
              <p:cNvPr id="170" name="Rectangle"/>
              <p:cNvSpPr/>
              <p:nvPr/>
            </p:nvSpPr>
            <p:spPr>
              <a:xfrm>
                <a:off x="7627853" y="0"/>
                <a:ext cx="10488217" cy="1905000"/>
              </a:xfrm>
              <a:prstGeom prst="rect">
                <a:avLst/>
              </a:prstGeom>
              <a:solidFill>
                <a:schemeClr val="accent1"/>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171" name="Top Level"/>
              <p:cNvSpPr txBox="1"/>
              <p:nvPr/>
            </p:nvSpPr>
            <p:spPr>
              <a:xfrm>
                <a:off x="0" y="363855"/>
                <a:ext cx="3594532" cy="117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9" tIns="121919" rIns="121919" bIns="121919" numCol="1" anchor="t">
                <a:spAutoFit/>
              </a:bodyPr>
              <a:lstStyle>
                <a:lvl1pPr>
                  <a:lnSpc>
                    <a:spcPct val="150000"/>
                  </a:lnSpc>
                  <a:defRPr>
                    <a:solidFill>
                      <a:srgbClr val="A6A6A6"/>
                    </a:solidFill>
                    <a:latin typeface="Roboto"/>
                    <a:ea typeface="Roboto"/>
                    <a:cs typeface="Roboto"/>
                    <a:sym typeface="Roboto"/>
                  </a:defRPr>
                </a:lvl1pPr>
              </a:lstStyle>
              <a:p>
                <a:r>
                  <a:t>Top Level</a:t>
                </a:r>
              </a:p>
            </p:txBody>
          </p:sp>
        </p:gr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geometry_0004.png" descr="geometry_0004.png"/>
          <p:cNvPicPr>
            <a:picLocks noGrp="1"/>
          </p:cNvPicPr>
          <p:nvPr>
            <p:ph type="pic" idx="13"/>
          </p:nvPr>
        </p:nvPicPr>
        <p:blipFill>
          <a:blip r:embed="rId3"/>
          <a:srcRect/>
          <a:stretch>
            <a:fillRect/>
          </a:stretch>
        </p:blipFill>
        <p:spPr>
          <a:xfrm>
            <a:off x="-4235" y="-1"/>
            <a:ext cx="24384001" cy="13716001"/>
          </a:xfrm>
          <a:prstGeom prst="rect">
            <a:avLst/>
          </a:prstGeom>
        </p:spPr>
      </p:pic>
      <p:grpSp>
        <p:nvGrpSpPr>
          <p:cNvPr id="180" name="Group"/>
          <p:cNvGrpSpPr/>
          <p:nvPr/>
        </p:nvGrpSpPr>
        <p:grpSpPr>
          <a:xfrm>
            <a:off x="0" y="0"/>
            <a:ext cx="24384000" cy="13716000"/>
            <a:chOff x="0" y="0"/>
            <a:chExt cx="24384000" cy="13716000"/>
          </a:xfrm>
        </p:grpSpPr>
        <p:sp>
          <p:nvSpPr>
            <p:cNvPr id="178" name="Rectangle"/>
            <p:cNvSpPr/>
            <p:nvPr/>
          </p:nvSpPr>
          <p:spPr>
            <a:xfrm>
              <a:off x="-1" y="0"/>
              <a:ext cx="127001"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sp>
          <p:nvSpPr>
            <p:cNvPr id="179" name="Rectangle"/>
            <p:cNvSpPr/>
            <p:nvPr/>
          </p:nvSpPr>
          <p:spPr>
            <a:xfrm>
              <a:off x="24257000" y="0"/>
              <a:ext cx="127000"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grpSp>
      <p:sp>
        <p:nvSpPr>
          <p:cNvPr id="181" name="Rectangle"/>
          <p:cNvSpPr txBox="1">
            <a:spLocks noGrp="1"/>
          </p:cNvSpPr>
          <p:nvPr>
            <p:ph type="body" idx="14"/>
          </p:nvPr>
        </p:nvSpPr>
        <p:spPr>
          <a:prstGeom prst="rect">
            <a:avLst/>
          </a:prstGeom>
        </p:spPr>
        <p:txBody>
          <a:bodyPr/>
          <a:lstStyle/>
          <a:p>
            <a:endParaRPr/>
          </a:p>
        </p:txBody>
      </p:sp>
      <p:sp>
        <p:nvSpPr>
          <p:cNvPr id="182" name="Bottom Level"/>
          <p:cNvSpPr txBox="1">
            <a:spLocks noGrp="1"/>
          </p:cNvSpPr>
          <p:nvPr>
            <p:ph type="body" idx="15"/>
          </p:nvPr>
        </p:nvSpPr>
        <p:spPr>
          <a:prstGeom prst="rect">
            <a:avLst/>
          </a:prstGeom>
        </p:spPr>
        <p:txBody>
          <a:bodyPr/>
          <a:lstStyle/>
          <a:p>
            <a:r>
              <a:t>Bottom Level</a:t>
            </a:r>
          </a:p>
        </p:txBody>
      </p:sp>
      <p:pic>
        <p:nvPicPr>
          <p:cNvPr id="183" name="Picture 6" descr="Picture 6"/>
          <p:cNvPicPr>
            <a:picLocks noGrp="1" noChangeAspect="1"/>
          </p:cNvPicPr>
          <p:nvPr>
            <p:ph type="pic" idx="16"/>
          </p:nvPr>
        </p:nvPicPr>
        <p:blipFill>
          <a:blip r:embed="rId4"/>
          <a:stretch>
            <a:fillRect/>
          </a:stretch>
        </p:blipFill>
        <p:spPr>
          <a:prstGeom prst="rect">
            <a:avLst/>
          </a:prstGeom>
        </p:spPr>
      </p:pic>
      <p:grpSp>
        <p:nvGrpSpPr>
          <p:cNvPr id="190" name="Group"/>
          <p:cNvGrpSpPr/>
          <p:nvPr/>
        </p:nvGrpSpPr>
        <p:grpSpPr>
          <a:xfrm>
            <a:off x="18786440" y="10363200"/>
            <a:ext cx="4195288" cy="1905000"/>
            <a:chOff x="0" y="0"/>
            <a:chExt cx="4195286" cy="1905000"/>
          </a:xfrm>
        </p:grpSpPr>
        <p:grpSp>
          <p:nvGrpSpPr>
            <p:cNvPr id="188" name="Group"/>
            <p:cNvGrpSpPr/>
            <p:nvPr/>
          </p:nvGrpSpPr>
          <p:grpSpPr>
            <a:xfrm>
              <a:off x="0" y="1143000"/>
              <a:ext cx="4191000" cy="762000"/>
              <a:chOff x="0" y="0"/>
              <a:chExt cx="4191000" cy="762000"/>
            </a:xfrm>
          </p:grpSpPr>
          <p:sp>
            <p:nvSpPr>
              <p:cNvPr id="184" name="Square"/>
              <p:cNvSpPr/>
              <p:nvPr/>
            </p:nvSpPr>
            <p:spPr>
              <a:xfrm>
                <a:off x="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185" name="Square"/>
              <p:cNvSpPr/>
              <p:nvPr/>
            </p:nvSpPr>
            <p:spPr>
              <a:xfrm>
                <a:off x="1143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186" name="Square"/>
              <p:cNvSpPr/>
              <p:nvPr/>
            </p:nvSpPr>
            <p:spPr>
              <a:xfrm>
                <a:off x="2286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187" name="Square"/>
              <p:cNvSpPr/>
              <p:nvPr/>
            </p:nvSpPr>
            <p:spPr>
              <a:xfrm>
                <a:off x="3429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sp>
          <p:nvSpPr>
            <p:cNvPr id="189" name="Rectangle"/>
            <p:cNvSpPr/>
            <p:nvPr/>
          </p:nvSpPr>
          <p:spPr>
            <a:xfrm>
              <a:off x="0" y="0"/>
              <a:ext cx="4195287" cy="762000"/>
            </a:xfrm>
            <a:prstGeom prst="rect">
              <a:avLst/>
            </a:prstGeom>
            <a:solidFill>
              <a:schemeClr val="accent1"/>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grpSp>
        <p:nvGrpSpPr>
          <p:cNvPr id="205" name="Group"/>
          <p:cNvGrpSpPr/>
          <p:nvPr/>
        </p:nvGrpSpPr>
        <p:grpSpPr>
          <a:xfrm>
            <a:off x="4743450" y="6885805"/>
            <a:ext cx="9288833" cy="3626082"/>
            <a:chOff x="0" y="0"/>
            <a:chExt cx="9288832" cy="3626081"/>
          </a:xfrm>
        </p:grpSpPr>
        <p:grpSp>
          <p:nvGrpSpPr>
            <p:cNvPr id="193" name="Group"/>
            <p:cNvGrpSpPr/>
            <p:nvPr/>
          </p:nvGrpSpPr>
          <p:grpSpPr>
            <a:xfrm>
              <a:off x="3110966" y="686715"/>
              <a:ext cx="6177867" cy="2939367"/>
              <a:chOff x="0" y="0"/>
              <a:chExt cx="6177866" cy="2939365"/>
            </a:xfrm>
          </p:grpSpPr>
          <p:sp>
            <p:nvSpPr>
              <p:cNvPr id="191" name="Square"/>
              <p:cNvSpPr/>
              <p:nvPr/>
            </p:nvSpPr>
            <p:spPr>
              <a:xfrm rot="658519">
                <a:off x="187606" y="571500"/>
                <a:ext cx="2180260" cy="21802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192" name="Square"/>
              <p:cNvSpPr/>
              <p:nvPr/>
            </p:nvSpPr>
            <p:spPr>
              <a:xfrm>
                <a:off x="3997606" y="0"/>
                <a:ext cx="2180261" cy="21802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grpSp>
        <p:grpSp>
          <p:nvGrpSpPr>
            <p:cNvPr id="199" name="Group"/>
            <p:cNvGrpSpPr/>
            <p:nvPr/>
          </p:nvGrpSpPr>
          <p:grpSpPr>
            <a:xfrm>
              <a:off x="0" y="-1"/>
              <a:ext cx="6886355" cy="2619156"/>
              <a:chOff x="0" y="0"/>
              <a:chExt cx="6886354" cy="2619154"/>
            </a:xfrm>
          </p:grpSpPr>
          <p:sp>
            <p:nvSpPr>
              <p:cNvPr id="194" name="Square"/>
              <p:cNvSpPr/>
              <p:nvPr/>
            </p:nvSpPr>
            <p:spPr>
              <a:xfrm>
                <a:off x="0" y="8748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195" name="Square"/>
              <p:cNvSpPr/>
              <p:nvPr/>
            </p:nvSpPr>
            <p:spPr>
              <a:xfrm>
                <a:off x="781050" y="14844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196" name="Square"/>
              <p:cNvSpPr/>
              <p:nvPr/>
            </p:nvSpPr>
            <p:spPr>
              <a:xfrm>
                <a:off x="2152650" y="11034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197" name="Square"/>
              <p:cNvSpPr/>
              <p:nvPr/>
            </p:nvSpPr>
            <p:spPr>
              <a:xfrm rot="20460000">
                <a:off x="3181350" y="51293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198" name="Square"/>
              <p:cNvSpPr/>
              <p:nvPr/>
            </p:nvSpPr>
            <p:spPr>
              <a:xfrm rot="18420000">
                <a:off x="5524500" y="2271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grpSp>
        <p:grpSp>
          <p:nvGrpSpPr>
            <p:cNvPr id="204" name="Group"/>
            <p:cNvGrpSpPr/>
            <p:nvPr/>
          </p:nvGrpSpPr>
          <p:grpSpPr>
            <a:xfrm>
              <a:off x="531627" y="468620"/>
              <a:ext cx="8423033" cy="963219"/>
              <a:chOff x="0" y="0"/>
              <a:chExt cx="8423032" cy="963217"/>
            </a:xfrm>
          </p:grpSpPr>
          <p:sp>
            <p:nvSpPr>
              <p:cNvPr id="200" name="Square"/>
              <p:cNvSpPr/>
              <p:nvPr/>
            </p:nvSpPr>
            <p:spPr>
              <a:xfrm rot="18546194">
                <a:off x="116072" y="120517"/>
                <a:ext cx="570760"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01" name="Square"/>
              <p:cNvSpPr/>
              <p:nvPr/>
            </p:nvSpPr>
            <p:spPr>
              <a:xfrm rot="1706389">
                <a:off x="630422" y="101467"/>
                <a:ext cx="570760"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02" name="Square"/>
              <p:cNvSpPr/>
              <p:nvPr/>
            </p:nvSpPr>
            <p:spPr>
              <a:xfrm rot="20583735">
                <a:off x="7046094" y="317170"/>
                <a:ext cx="570760"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03" name="Square"/>
              <p:cNvSpPr/>
              <p:nvPr/>
            </p:nvSpPr>
            <p:spPr>
              <a:xfrm rot="2077811">
                <a:off x="7740656" y="280842"/>
                <a:ext cx="570761"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gr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geometry_0004.png" descr="geometry_0004.png"/>
          <p:cNvPicPr>
            <a:picLocks noGrp="1"/>
          </p:cNvPicPr>
          <p:nvPr>
            <p:ph type="pic" idx="13"/>
          </p:nvPr>
        </p:nvPicPr>
        <p:blipFill>
          <a:blip r:embed="rId3"/>
          <a:srcRect l="17" r="17"/>
          <a:stretch>
            <a:fillRect/>
          </a:stretch>
        </p:blipFill>
        <p:spPr>
          <a:xfrm>
            <a:off x="-1" y="-1"/>
            <a:ext cx="24388235" cy="13716001"/>
          </a:xfrm>
          <a:prstGeom prst="rect">
            <a:avLst/>
          </a:prstGeom>
        </p:spPr>
      </p:pic>
      <p:grpSp>
        <p:nvGrpSpPr>
          <p:cNvPr id="212" name="Group"/>
          <p:cNvGrpSpPr/>
          <p:nvPr/>
        </p:nvGrpSpPr>
        <p:grpSpPr>
          <a:xfrm>
            <a:off x="0" y="0"/>
            <a:ext cx="24384000" cy="13716000"/>
            <a:chOff x="0" y="0"/>
            <a:chExt cx="24384000" cy="13716000"/>
          </a:xfrm>
        </p:grpSpPr>
        <p:sp>
          <p:nvSpPr>
            <p:cNvPr id="210" name="Rectangle"/>
            <p:cNvSpPr/>
            <p:nvPr/>
          </p:nvSpPr>
          <p:spPr>
            <a:xfrm>
              <a:off x="-1" y="0"/>
              <a:ext cx="127001"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sp>
          <p:nvSpPr>
            <p:cNvPr id="211" name="Rectangle"/>
            <p:cNvSpPr/>
            <p:nvPr/>
          </p:nvSpPr>
          <p:spPr>
            <a:xfrm>
              <a:off x="24257000" y="0"/>
              <a:ext cx="127000"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grpSp>
      <p:sp>
        <p:nvSpPr>
          <p:cNvPr id="213" name="Rectangle"/>
          <p:cNvSpPr txBox="1">
            <a:spLocks noGrp="1"/>
          </p:cNvSpPr>
          <p:nvPr>
            <p:ph type="body" idx="14"/>
          </p:nvPr>
        </p:nvSpPr>
        <p:spPr>
          <a:prstGeom prst="rect">
            <a:avLst/>
          </a:prstGeom>
        </p:spPr>
        <p:txBody>
          <a:bodyPr/>
          <a:lstStyle/>
          <a:p>
            <a:endParaRPr/>
          </a:p>
        </p:txBody>
      </p:sp>
      <p:sp>
        <p:nvSpPr>
          <p:cNvPr id="214" name="Bottom Level"/>
          <p:cNvSpPr txBox="1">
            <a:spLocks noGrp="1"/>
          </p:cNvSpPr>
          <p:nvPr>
            <p:ph type="body" idx="15"/>
          </p:nvPr>
        </p:nvSpPr>
        <p:spPr>
          <a:prstGeom prst="rect">
            <a:avLst/>
          </a:prstGeom>
        </p:spPr>
        <p:txBody>
          <a:bodyPr/>
          <a:lstStyle/>
          <a:p>
            <a:r>
              <a:t>Bottom Level</a:t>
            </a:r>
          </a:p>
        </p:txBody>
      </p:sp>
      <p:pic>
        <p:nvPicPr>
          <p:cNvPr id="215" name="Picture 6" descr="Picture 6"/>
          <p:cNvPicPr>
            <a:picLocks noGrp="1" noChangeAspect="1"/>
          </p:cNvPicPr>
          <p:nvPr>
            <p:ph type="pic" idx="16"/>
          </p:nvPr>
        </p:nvPicPr>
        <p:blipFill>
          <a:blip r:embed="rId4"/>
          <a:stretch>
            <a:fillRect/>
          </a:stretch>
        </p:blipFill>
        <p:spPr>
          <a:prstGeom prst="rect">
            <a:avLst/>
          </a:prstGeom>
        </p:spPr>
      </p:pic>
      <p:grpSp>
        <p:nvGrpSpPr>
          <p:cNvPr id="222" name="Group"/>
          <p:cNvGrpSpPr/>
          <p:nvPr/>
        </p:nvGrpSpPr>
        <p:grpSpPr>
          <a:xfrm>
            <a:off x="18786440" y="10363200"/>
            <a:ext cx="4195288" cy="1905000"/>
            <a:chOff x="0" y="0"/>
            <a:chExt cx="4195286" cy="1905000"/>
          </a:xfrm>
        </p:grpSpPr>
        <p:grpSp>
          <p:nvGrpSpPr>
            <p:cNvPr id="220" name="Group"/>
            <p:cNvGrpSpPr/>
            <p:nvPr/>
          </p:nvGrpSpPr>
          <p:grpSpPr>
            <a:xfrm>
              <a:off x="0" y="1143000"/>
              <a:ext cx="4191000" cy="762000"/>
              <a:chOff x="0" y="0"/>
              <a:chExt cx="4191000" cy="762000"/>
            </a:xfrm>
          </p:grpSpPr>
          <p:sp>
            <p:nvSpPr>
              <p:cNvPr id="216" name="Square"/>
              <p:cNvSpPr/>
              <p:nvPr/>
            </p:nvSpPr>
            <p:spPr>
              <a:xfrm>
                <a:off x="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217" name="Square"/>
              <p:cNvSpPr/>
              <p:nvPr/>
            </p:nvSpPr>
            <p:spPr>
              <a:xfrm>
                <a:off x="1143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218" name="Square"/>
              <p:cNvSpPr/>
              <p:nvPr/>
            </p:nvSpPr>
            <p:spPr>
              <a:xfrm>
                <a:off x="2286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219" name="Square"/>
              <p:cNvSpPr/>
              <p:nvPr/>
            </p:nvSpPr>
            <p:spPr>
              <a:xfrm>
                <a:off x="3429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sp>
          <p:nvSpPr>
            <p:cNvPr id="221" name="Rectangle"/>
            <p:cNvSpPr/>
            <p:nvPr/>
          </p:nvSpPr>
          <p:spPr>
            <a:xfrm>
              <a:off x="0" y="0"/>
              <a:ext cx="4195287" cy="762000"/>
            </a:xfrm>
            <a:prstGeom prst="rect">
              <a:avLst/>
            </a:prstGeom>
            <a:solidFill>
              <a:schemeClr val="accent1"/>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grpSp>
        <p:nvGrpSpPr>
          <p:cNvPr id="225" name="Group"/>
          <p:cNvGrpSpPr/>
          <p:nvPr/>
        </p:nvGrpSpPr>
        <p:grpSpPr>
          <a:xfrm>
            <a:off x="7854416" y="7572520"/>
            <a:ext cx="6177868" cy="2939367"/>
            <a:chOff x="0" y="0"/>
            <a:chExt cx="6177866" cy="2939365"/>
          </a:xfrm>
        </p:grpSpPr>
        <p:sp>
          <p:nvSpPr>
            <p:cNvPr id="223" name="Square"/>
            <p:cNvSpPr/>
            <p:nvPr/>
          </p:nvSpPr>
          <p:spPr>
            <a:xfrm rot="658519">
              <a:off x="187606" y="571500"/>
              <a:ext cx="2180260" cy="21802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24" name="Square"/>
            <p:cNvSpPr/>
            <p:nvPr/>
          </p:nvSpPr>
          <p:spPr>
            <a:xfrm>
              <a:off x="3997606" y="0"/>
              <a:ext cx="2180261" cy="21802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grpSp>
      <p:grpSp>
        <p:nvGrpSpPr>
          <p:cNvPr id="231" name="Group"/>
          <p:cNvGrpSpPr/>
          <p:nvPr/>
        </p:nvGrpSpPr>
        <p:grpSpPr>
          <a:xfrm>
            <a:off x="4743450" y="6885805"/>
            <a:ext cx="6886355" cy="2619155"/>
            <a:chOff x="0" y="0"/>
            <a:chExt cx="6886354" cy="2619154"/>
          </a:xfrm>
        </p:grpSpPr>
        <p:sp>
          <p:nvSpPr>
            <p:cNvPr id="226" name="Square"/>
            <p:cNvSpPr/>
            <p:nvPr/>
          </p:nvSpPr>
          <p:spPr>
            <a:xfrm>
              <a:off x="0" y="87488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27" name="Square"/>
            <p:cNvSpPr/>
            <p:nvPr/>
          </p:nvSpPr>
          <p:spPr>
            <a:xfrm>
              <a:off x="781050" y="148448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28" name="Square"/>
            <p:cNvSpPr/>
            <p:nvPr/>
          </p:nvSpPr>
          <p:spPr>
            <a:xfrm>
              <a:off x="2152650" y="110348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29" name="Square"/>
            <p:cNvSpPr/>
            <p:nvPr/>
          </p:nvSpPr>
          <p:spPr>
            <a:xfrm rot="20460000">
              <a:off x="3181350" y="51293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30" name="Square"/>
            <p:cNvSpPr/>
            <p:nvPr/>
          </p:nvSpPr>
          <p:spPr>
            <a:xfrm rot="18420000">
              <a:off x="5524500" y="22718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grpSp>
      <p:grpSp>
        <p:nvGrpSpPr>
          <p:cNvPr id="236" name="Group"/>
          <p:cNvGrpSpPr/>
          <p:nvPr/>
        </p:nvGrpSpPr>
        <p:grpSpPr>
          <a:xfrm>
            <a:off x="5275077" y="7354426"/>
            <a:ext cx="8423033" cy="963219"/>
            <a:chOff x="0" y="0"/>
            <a:chExt cx="8423032" cy="963217"/>
          </a:xfrm>
        </p:grpSpPr>
        <p:sp>
          <p:nvSpPr>
            <p:cNvPr id="232" name="Square"/>
            <p:cNvSpPr/>
            <p:nvPr/>
          </p:nvSpPr>
          <p:spPr>
            <a:xfrm rot="18546194">
              <a:off x="116072" y="120517"/>
              <a:ext cx="570760"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33" name="Square"/>
            <p:cNvSpPr/>
            <p:nvPr/>
          </p:nvSpPr>
          <p:spPr>
            <a:xfrm rot="1706389">
              <a:off x="630422" y="101467"/>
              <a:ext cx="570760"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34" name="Square"/>
            <p:cNvSpPr/>
            <p:nvPr/>
          </p:nvSpPr>
          <p:spPr>
            <a:xfrm rot="20583735">
              <a:off x="7046094" y="317170"/>
              <a:ext cx="570760"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35" name="Square"/>
            <p:cNvSpPr/>
            <p:nvPr/>
          </p:nvSpPr>
          <p:spPr>
            <a:xfrm rot="2077811">
              <a:off x="7740656" y="280842"/>
              <a:ext cx="570761"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geometry_0004.png" descr="geometry_0004.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grpSp>
        <p:nvGrpSpPr>
          <p:cNvPr id="243" name="Group"/>
          <p:cNvGrpSpPr/>
          <p:nvPr/>
        </p:nvGrpSpPr>
        <p:grpSpPr>
          <a:xfrm>
            <a:off x="0" y="0"/>
            <a:ext cx="24384000" cy="13716000"/>
            <a:chOff x="0" y="0"/>
            <a:chExt cx="24384000" cy="13716000"/>
          </a:xfrm>
        </p:grpSpPr>
        <p:sp>
          <p:nvSpPr>
            <p:cNvPr id="241" name="Rectangle"/>
            <p:cNvSpPr/>
            <p:nvPr/>
          </p:nvSpPr>
          <p:spPr>
            <a:xfrm>
              <a:off x="-1" y="0"/>
              <a:ext cx="127001"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sp>
          <p:nvSpPr>
            <p:cNvPr id="242" name="Rectangle"/>
            <p:cNvSpPr/>
            <p:nvPr/>
          </p:nvSpPr>
          <p:spPr>
            <a:xfrm>
              <a:off x="24257000" y="0"/>
              <a:ext cx="127000"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grpSp>
      <p:sp>
        <p:nvSpPr>
          <p:cNvPr id="244" name="Rectangle"/>
          <p:cNvSpPr txBox="1">
            <a:spLocks noGrp="1"/>
          </p:cNvSpPr>
          <p:nvPr>
            <p:ph type="body" idx="14"/>
          </p:nvPr>
        </p:nvSpPr>
        <p:spPr>
          <a:prstGeom prst="rect">
            <a:avLst/>
          </a:prstGeom>
        </p:spPr>
        <p:txBody>
          <a:bodyPr/>
          <a:lstStyle/>
          <a:p>
            <a:endParaRPr/>
          </a:p>
        </p:txBody>
      </p:sp>
      <p:sp>
        <p:nvSpPr>
          <p:cNvPr id="245" name="Bottom Level"/>
          <p:cNvSpPr txBox="1">
            <a:spLocks noGrp="1"/>
          </p:cNvSpPr>
          <p:nvPr>
            <p:ph type="body" idx="15"/>
          </p:nvPr>
        </p:nvSpPr>
        <p:spPr>
          <a:prstGeom prst="rect">
            <a:avLst/>
          </a:prstGeom>
        </p:spPr>
        <p:txBody>
          <a:bodyPr/>
          <a:lstStyle/>
          <a:p>
            <a:r>
              <a:t>Bottom Level</a:t>
            </a:r>
          </a:p>
        </p:txBody>
      </p:sp>
      <p:pic>
        <p:nvPicPr>
          <p:cNvPr id="246" name="Picture 6" descr="Picture 6"/>
          <p:cNvPicPr>
            <a:picLocks noGrp="1" noChangeAspect="1"/>
          </p:cNvPicPr>
          <p:nvPr>
            <p:ph type="pic" idx="16"/>
          </p:nvPr>
        </p:nvPicPr>
        <p:blipFill>
          <a:blip r:embed="rId4"/>
          <a:stretch>
            <a:fillRect/>
          </a:stretch>
        </p:blipFill>
        <p:spPr>
          <a:prstGeom prst="rect">
            <a:avLst/>
          </a:prstGeom>
        </p:spPr>
      </p:pic>
      <p:grpSp>
        <p:nvGrpSpPr>
          <p:cNvPr id="253" name="Group"/>
          <p:cNvGrpSpPr/>
          <p:nvPr/>
        </p:nvGrpSpPr>
        <p:grpSpPr>
          <a:xfrm>
            <a:off x="18786440" y="10363200"/>
            <a:ext cx="4195288" cy="1905000"/>
            <a:chOff x="0" y="0"/>
            <a:chExt cx="4195286" cy="1905000"/>
          </a:xfrm>
        </p:grpSpPr>
        <p:grpSp>
          <p:nvGrpSpPr>
            <p:cNvPr id="251" name="Group"/>
            <p:cNvGrpSpPr/>
            <p:nvPr/>
          </p:nvGrpSpPr>
          <p:grpSpPr>
            <a:xfrm>
              <a:off x="0" y="1143000"/>
              <a:ext cx="4191000" cy="762000"/>
              <a:chOff x="0" y="0"/>
              <a:chExt cx="4191000" cy="762000"/>
            </a:xfrm>
          </p:grpSpPr>
          <p:sp>
            <p:nvSpPr>
              <p:cNvPr id="247" name="Square"/>
              <p:cNvSpPr/>
              <p:nvPr/>
            </p:nvSpPr>
            <p:spPr>
              <a:xfrm>
                <a:off x="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248" name="Square"/>
              <p:cNvSpPr/>
              <p:nvPr/>
            </p:nvSpPr>
            <p:spPr>
              <a:xfrm>
                <a:off x="1143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249" name="Square"/>
              <p:cNvSpPr/>
              <p:nvPr/>
            </p:nvSpPr>
            <p:spPr>
              <a:xfrm>
                <a:off x="2286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250" name="Square"/>
              <p:cNvSpPr/>
              <p:nvPr/>
            </p:nvSpPr>
            <p:spPr>
              <a:xfrm>
                <a:off x="3429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sp>
          <p:nvSpPr>
            <p:cNvPr id="252" name="Rectangle"/>
            <p:cNvSpPr/>
            <p:nvPr/>
          </p:nvSpPr>
          <p:spPr>
            <a:xfrm>
              <a:off x="0" y="0"/>
              <a:ext cx="4195287" cy="762000"/>
            </a:xfrm>
            <a:prstGeom prst="rect">
              <a:avLst/>
            </a:prstGeom>
            <a:solidFill>
              <a:schemeClr val="accent1"/>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grpSp>
        <p:nvGrpSpPr>
          <p:cNvPr id="256" name="Group"/>
          <p:cNvGrpSpPr/>
          <p:nvPr/>
        </p:nvGrpSpPr>
        <p:grpSpPr>
          <a:xfrm>
            <a:off x="7854416" y="7572520"/>
            <a:ext cx="6177868" cy="2939367"/>
            <a:chOff x="0" y="0"/>
            <a:chExt cx="6177866" cy="2939365"/>
          </a:xfrm>
        </p:grpSpPr>
        <p:sp>
          <p:nvSpPr>
            <p:cNvPr id="254" name="Square"/>
            <p:cNvSpPr/>
            <p:nvPr/>
          </p:nvSpPr>
          <p:spPr>
            <a:xfrm rot="658519">
              <a:off x="187606" y="571500"/>
              <a:ext cx="2180260" cy="21802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55" name="Square"/>
            <p:cNvSpPr/>
            <p:nvPr/>
          </p:nvSpPr>
          <p:spPr>
            <a:xfrm>
              <a:off x="3997606" y="0"/>
              <a:ext cx="2180261" cy="21802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grpSp>
      <p:grpSp>
        <p:nvGrpSpPr>
          <p:cNvPr id="262" name="Group"/>
          <p:cNvGrpSpPr/>
          <p:nvPr/>
        </p:nvGrpSpPr>
        <p:grpSpPr>
          <a:xfrm>
            <a:off x="4743450" y="6885805"/>
            <a:ext cx="6886355" cy="2619155"/>
            <a:chOff x="0" y="0"/>
            <a:chExt cx="6886354" cy="2619154"/>
          </a:xfrm>
        </p:grpSpPr>
        <p:sp>
          <p:nvSpPr>
            <p:cNvPr id="257" name="Square"/>
            <p:cNvSpPr/>
            <p:nvPr/>
          </p:nvSpPr>
          <p:spPr>
            <a:xfrm>
              <a:off x="0" y="8748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58" name="Square"/>
            <p:cNvSpPr/>
            <p:nvPr/>
          </p:nvSpPr>
          <p:spPr>
            <a:xfrm>
              <a:off x="781050" y="14844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59" name="Square"/>
            <p:cNvSpPr/>
            <p:nvPr/>
          </p:nvSpPr>
          <p:spPr>
            <a:xfrm>
              <a:off x="2152650" y="11034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60" name="Square"/>
            <p:cNvSpPr/>
            <p:nvPr/>
          </p:nvSpPr>
          <p:spPr>
            <a:xfrm rot="20460000">
              <a:off x="3181350" y="51293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61" name="Square"/>
            <p:cNvSpPr/>
            <p:nvPr/>
          </p:nvSpPr>
          <p:spPr>
            <a:xfrm rot="18420000">
              <a:off x="5524500" y="2271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grpSp>
      <p:grpSp>
        <p:nvGrpSpPr>
          <p:cNvPr id="267" name="Group"/>
          <p:cNvGrpSpPr/>
          <p:nvPr/>
        </p:nvGrpSpPr>
        <p:grpSpPr>
          <a:xfrm>
            <a:off x="5275077" y="7354426"/>
            <a:ext cx="8423033" cy="963219"/>
            <a:chOff x="0" y="0"/>
            <a:chExt cx="8423032" cy="963217"/>
          </a:xfrm>
        </p:grpSpPr>
        <p:sp>
          <p:nvSpPr>
            <p:cNvPr id="263" name="Square"/>
            <p:cNvSpPr/>
            <p:nvPr/>
          </p:nvSpPr>
          <p:spPr>
            <a:xfrm rot="18546194">
              <a:off x="116072" y="120517"/>
              <a:ext cx="570760" cy="5707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64" name="Square"/>
            <p:cNvSpPr/>
            <p:nvPr/>
          </p:nvSpPr>
          <p:spPr>
            <a:xfrm rot="1706389">
              <a:off x="630422" y="101467"/>
              <a:ext cx="570760" cy="5707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65" name="Square"/>
            <p:cNvSpPr/>
            <p:nvPr/>
          </p:nvSpPr>
          <p:spPr>
            <a:xfrm rot="20583735">
              <a:off x="7046094" y="317170"/>
              <a:ext cx="570760" cy="5707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66" name="Square"/>
            <p:cNvSpPr/>
            <p:nvPr/>
          </p:nvSpPr>
          <p:spPr>
            <a:xfrm rot="2077811">
              <a:off x="7740656" y="280842"/>
              <a:ext cx="570761" cy="5707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geometry_0004.png" descr="geometry_0004.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grpSp>
        <p:nvGrpSpPr>
          <p:cNvPr id="274" name="Group"/>
          <p:cNvGrpSpPr/>
          <p:nvPr/>
        </p:nvGrpSpPr>
        <p:grpSpPr>
          <a:xfrm>
            <a:off x="0" y="0"/>
            <a:ext cx="24384000" cy="13716000"/>
            <a:chOff x="0" y="0"/>
            <a:chExt cx="24384000" cy="13716000"/>
          </a:xfrm>
        </p:grpSpPr>
        <p:sp>
          <p:nvSpPr>
            <p:cNvPr id="272" name="Rectangle"/>
            <p:cNvSpPr/>
            <p:nvPr/>
          </p:nvSpPr>
          <p:spPr>
            <a:xfrm>
              <a:off x="-1" y="0"/>
              <a:ext cx="127001"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sp>
          <p:nvSpPr>
            <p:cNvPr id="273" name="Rectangle"/>
            <p:cNvSpPr/>
            <p:nvPr/>
          </p:nvSpPr>
          <p:spPr>
            <a:xfrm>
              <a:off x="24257000" y="0"/>
              <a:ext cx="127000"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grpSp>
      <p:sp>
        <p:nvSpPr>
          <p:cNvPr id="275" name="Rectangle"/>
          <p:cNvSpPr txBox="1">
            <a:spLocks noGrp="1"/>
          </p:cNvSpPr>
          <p:nvPr>
            <p:ph type="body" idx="14"/>
          </p:nvPr>
        </p:nvSpPr>
        <p:spPr>
          <a:prstGeom prst="rect">
            <a:avLst/>
          </a:prstGeom>
        </p:spPr>
        <p:txBody>
          <a:bodyPr/>
          <a:lstStyle/>
          <a:p>
            <a:endParaRPr/>
          </a:p>
        </p:txBody>
      </p:sp>
      <p:sp>
        <p:nvSpPr>
          <p:cNvPr id="276" name="Bottom Level"/>
          <p:cNvSpPr txBox="1">
            <a:spLocks noGrp="1"/>
          </p:cNvSpPr>
          <p:nvPr>
            <p:ph type="body" idx="15"/>
          </p:nvPr>
        </p:nvSpPr>
        <p:spPr>
          <a:prstGeom prst="rect">
            <a:avLst/>
          </a:prstGeom>
        </p:spPr>
        <p:txBody>
          <a:bodyPr/>
          <a:lstStyle/>
          <a:p>
            <a:r>
              <a:t>Bottom Level</a:t>
            </a:r>
          </a:p>
        </p:txBody>
      </p:sp>
      <p:pic>
        <p:nvPicPr>
          <p:cNvPr id="277" name="Picture 6" descr="Picture 6"/>
          <p:cNvPicPr>
            <a:picLocks noGrp="1" noChangeAspect="1"/>
          </p:cNvPicPr>
          <p:nvPr>
            <p:ph type="pic" idx="16"/>
          </p:nvPr>
        </p:nvPicPr>
        <p:blipFill>
          <a:blip r:embed="rId4"/>
          <a:stretch>
            <a:fillRect/>
          </a:stretch>
        </p:blipFill>
        <p:spPr>
          <a:prstGeom prst="rect">
            <a:avLst/>
          </a:prstGeom>
        </p:spPr>
      </p:pic>
      <p:grpSp>
        <p:nvGrpSpPr>
          <p:cNvPr id="284" name="Group"/>
          <p:cNvGrpSpPr/>
          <p:nvPr/>
        </p:nvGrpSpPr>
        <p:grpSpPr>
          <a:xfrm>
            <a:off x="18786440" y="10363200"/>
            <a:ext cx="4195288" cy="1905000"/>
            <a:chOff x="0" y="0"/>
            <a:chExt cx="4195286" cy="1905000"/>
          </a:xfrm>
        </p:grpSpPr>
        <p:grpSp>
          <p:nvGrpSpPr>
            <p:cNvPr id="282" name="Group"/>
            <p:cNvGrpSpPr/>
            <p:nvPr/>
          </p:nvGrpSpPr>
          <p:grpSpPr>
            <a:xfrm>
              <a:off x="0" y="1143000"/>
              <a:ext cx="4191000" cy="762000"/>
              <a:chOff x="0" y="0"/>
              <a:chExt cx="4191000" cy="762000"/>
            </a:xfrm>
          </p:grpSpPr>
          <p:sp>
            <p:nvSpPr>
              <p:cNvPr id="278" name="Square"/>
              <p:cNvSpPr/>
              <p:nvPr/>
            </p:nvSpPr>
            <p:spPr>
              <a:xfrm>
                <a:off x="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279" name="Square"/>
              <p:cNvSpPr/>
              <p:nvPr/>
            </p:nvSpPr>
            <p:spPr>
              <a:xfrm>
                <a:off x="1143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280" name="Square"/>
              <p:cNvSpPr/>
              <p:nvPr/>
            </p:nvSpPr>
            <p:spPr>
              <a:xfrm>
                <a:off x="2286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281" name="Square"/>
              <p:cNvSpPr/>
              <p:nvPr/>
            </p:nvSpPr>
            <p:spPr>
              <a:xfrm>
                <a:off x="3429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sp>
          <p:nvSpPr>
            <p:cNvPr id="283" name="Rectangle"/>
            <p:cNvSpPr/>
            <p:nvPr/>
          </p:nvSpPr>
          <p:spPr>
            <a:xfrm>
              <a:off x="0" y="0"/>
              <a:ext cx="4195287" cy="762000"/>
            </a:xfrm>
            <a:prstGeom prst="rect">
              <a:avLst/>
            </a:prstGeom>
            <a:solidFill>
              <a:schemeClr val="accent1"/>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grpSp>
        <p:nvGrpSpPr>
          <p:cNvPr id="287" name="Group"/>
          <p:cNvGrpSpPr/>
          <p:nvPr/>
        </p:nvGrpSpPr>
        <p:grpSpPr>
          <a:xfrm>
            <a:off x="7854416" y="7572520"/>
            <a:ext cx="6177868" cy="2939367"/>
            <a:chOff x="0" y="0"/>
            <a:chExt cx="6177866" cy="2939365"/>
          </a:xfrm>
        </p:grpSpPr>
        <p:sp>
          <p:nvSpPr>
            <p:cNvPr id="285" name="Square"/>
            <p:cNvSpPr/>
            <p:nvPr/>
          </p:nvSpPr>
          <p:spPr>
            <a:xfrm rot="658519">
              <a:off x="187606" y="571500"/>
              <a:ext cx="2180260" cy="21802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286" name="Square"/>
            <p:cNvSpPr/>
            <p:nvPr/>
          </p:nvSpPr>
          <p:spPr>
            <a:xfrm>
              <a:off x="3997606" y="0"/>
              <a:ext cx="2180261" cy="21802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grpSp>
      <p:grpSp>
        <p:nvGrpSpPr>
          <p:cNvPr id="293" name="Group"/>
          <p:cNvGrpSpPr/>
          <p:nvPr/>
        </p:nvGrpSpPr>
        <p:grpSpPr>
          <a:xfrm>
            <a:off x="4743450" y="6885805"/>
            <a:ext cx="6886355" cy="2619155"/>
            <a:chOff x="0" y="0"/>
            <a:chExt cx="6886354" cy="2619154"/>
          </a:xfrm>
        </p:grpSpPr>
        <p:sp>
          <p:nvSpPr>
            <p:cNvPr id="288" name="Square"/>
            <p:cNvSpPr/>
            <p:nvPr/>
          </p:nvSpPr>
          <p:spPr>
            <a:xfrm>
              <a:off x="0" y="87488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89" name="Square"/>
            <p:cNvSpPr/>
            <p:nvPr/>
          </p:nvSpPr>
          <p:spPr>
            <a:xfrm>
              <a:off x="781050" y="148448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90" name="Square"/>
            <p:cNvSpPr/>
            <p:nvPr/>
          </p:nvSpPr>
          <p:spPr>
            <a:xfrm>
              <a:off x="2152650" y="110348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91" name="Square"/>
            <p:cNvSpPr/>
            <p:nvPr/>
          </p:nvSpPr>
          <p:spPr>
            <a:xfrm rot="20460000">
              <a:off x="3181350" y="51293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92" name="Square"/>
            <p:cNvSpPr/>
            <p:nvPr/>
          </p:nvSpPr>
          <p:spPr>
            <a:xfrm rot="18420000">
              <a:off x="5524500" y="227188"/>
              <a:ext cx="1134666" cy="1134667"/>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grpSp>
      <p:grpSp>
        <p:nvGrpSpPr>
          <p:cNvPr id="298" name="Group"/>
          <p:cNvGrpSpPr/>
          <p:nvPr/>
        </p:nvGrpSpPr>
        <p:grpSpPr>
          <a:xfrm>
            <a:off x="5275077" y="7354426"/>
            <a:ext cx="8423033" cy="963219"/>
            <a:chOff x="0" y="0"/>
            <a:chExt cx="8423032" cy="963217"/>
          </a:xfrm>
        </p:grpSpPr>
        <p:sp>
          <p:nvSpPr>
            <p:cNvPr id="294" name="Square"/>
            <p:cNvSpPr/>
            <p:nvPr/>
          </p:nvSpPr>
          <p:spPr>
            <a:xfrm rot="18546194">
              <a:off x="116072" y="120517"/>
              <a:ext cx="570760" cy="5707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95" name="Square"/>
            <p:cNvSpPr/>
            <p:nvPr/>
          </p:nvSpPr>
          <p:spPr>
            <a:xfrm rot="1706389">
              <a:off x="630422" y="101467"/>
              <a:ext cx="570760" cy="5707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96" name="Square"/>
            <p:cNvSpPr/>
            <p:nvPr/>
          </p:nvSpPr>
          <p:spPr>
            <a:xfrm rot="20583735">
              <a:off x="7046094" y="317170"/>
              <a:ext cx="570760" cy="5707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sp>
          <p:nvSpPr>
            <p:cNvPr id="297" name="Square"/>
            <p:cNvSpPr/>
            <p:nvPr/>
          </p:nvSpPr>
          <p:spPr>
            <a:xfrm rot="2077811">
              <a:off x="7740656" y="280842"/>
              <a:ext cx="570761" cy="570760"/>
            </a:xfrm>
            <a:prstGeom prst="rect">
              <a:avLst/>
            </a:prstGeom>
            <a:noFill/>
            <a:ln w="88900" cap="flat">
              <a:solidFill>
                <a:schemeClr val="accent2">
                  <a:alpha val="40000"/>
                </a:schemeClr>
              </a:solidFill>
              <a:prstDash val="solid"/>
              <a:round/>
            </a:ln>
            <a:effectLst/>
          </p:spPr>
          <p:txBody>
            <a:bodyPr wrap="square" lIns="121919" tIns="121919" rIns="121919" bIns="121919" numCol="1" anchor="t">
              <a:noAutofit/>
            </a:bodyPr>
            <a:lstStyle/>
            <a:p>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geometry_0004.png" descr="geometry_0004.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grpSp>
        <p:nvGrpSpPr>
          <p:cNvPr id="305" name="Group"/>
          <p:cNvGrpSpPr/>
          <p:nvPr/>
        </p:nvGrpSpPr>
        <p:grpSpPr>
          <a:xfrm>
            <a:off x="0" y="0"/>
            <a:ext cx="24384000" cy="13716000"/>
            <a:chOff x="0" y="0"/>
            <a:chExt cx="24384000" cy="13716000"/>
          </a:xfrm>
        </p:grpSpPr>
        <p:sp>
          <p:nvSpPr>
            <p:cNvPr id="303" name="Rectangle"/>
            <p:cNvSpPr/>
            <p:nvPr/>
          </p:nvSpPr>
          <p:spPr>
            <a:xfrm>
              <a:off x="-1" y="0"/>
              <a:ext cx="127001"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sp>
          <p:nvSpPr>
            <p:cNvPr id="304" name="Rectangle"/>
            <p:cNvSpPr/>
            <p:nvPr/>
          </p:nvSpPr>
          <p:spPr>
            <a:xfrm>
              <a:off x="24257000" y="0"/>
              <a:ext cx="127000"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grpSp>
      <p:sp>
        <p:nvSpPr>
          <p:cNvPr id="306" name="Rectangle"/>
          <p:cNvSpPr txBox="1">
            <a:spLocks noGrp="1"/>
          </p:cNvSpPr>
          <p:nvPr>
            <p:ph type="body" idx="14"/>
          </p:nvPr>
        </p:nvSpPr>
        <p:spPr>
          <a:prstGeom prst="rect">
            <a:avLst/>
          </a:prstGeom>
        </p:spPr>
        <p:txBody>
          <a:bodyPr/>
          <a:lstStyle/>
          <a:p>
            <a:endParaRPr/>
          </a:p>
        </p:txBody>
      </p:sp>
      <p:sp>
        <p:nvSpPr>
          <p:cNvPr id="307" name="Top Level"/>
          <p:cNvSpPr txBox="1">
            <a:spLocks noGrp="1"/>
          </p:cNvSpPr>
          <p:nvPr>
            <p:ph type="body" idx="15"/>
          </p:nvPr>
        </p:nvSpPr>
        <p:spPr>
          <a:prstGeom prst="rect">
            <a:avLst/>
          </a:prstGeom>
        </p:spPr>
        <p:txBody>
          <a:bodyPr/>
          <a:lstStyle/>
          <a:p>
            <a:r>
              <a:t>Top Level</a:t>
            </a:r>
          </a:p>
        </p:txBody>
      </p:sp>
      <p:pic>
        <p:nvPicPr>
          <p:cNvPr id="308" name="Picture 6" descr="Picture 6"/>
          <p:cNvPicPr>
            <a:picLocks noGrp="1" noChangeAspect="1"/>
          </p:cNvPicPr>
          <p:nvPr>
            <p:ph type="pic" idx="16"/>
          </p:nvPr>
        </p:nvPicPr>
        <p:blipFill>
          <a:blip r:embed="rId4"/>
          <a:stretch>
            <a:fillRect/>
          </a:stretch>
        </p:blipFill>
        <p:spPr>
          <a:prstGeom prst="rect">
            <a:avLst/>
          </a:prstGeom>
        </p:spPr>
      </p:pic>
      <p:grpSp>
        <p:nvGrpSpPr>
          <p:cNvPr id="315" name="Group"/>
          <p:cNvGrpSpPr/>
          <p:nvPr/>
        </p:nvGrpSpPr>
        <p:grpSpPr>
          <a:xfrm>
            <a:off x="18786440" y="10363200"/>
            <a:ext cx="4195288" cy="1905000"/>
            <a:chOff x="0" y="0"/>
            <a:chExt cx="4195286" cy="1905000"/>
          </a:xfrm>
        </p:grpSpPr>
        <p:grpSp>
          <p:nvGrpSpPr>
            <p:cNvPr id="313" name="Group"/>
            <p:cNvGrpSpPr/>
            <p:nvPr/>
          </p:nvGrpSpPr>
          <p:grpSpPr>
            <a:xfrm>
              <a:off x="0" y="1143000"/>
              <a:ext cx="4191000" cy="762000"/>
              <a:chOff x="0" y="0"/>
              <a:chExt cx="4191000" cy="762000"/>
            </a:xfrm>
          </p:grpSpPr>
          <p:sp>
            <p:nvSpPr>
              <p:cNvPr id="309" name="Square"/>
              <p:cNvSpPr/>
              <p:nvPr/>
            </p:nvSpPr>
            <p:spPr>
              <a:xfrm>
                <a:off x="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310" name="Square"/>
              <p:cNvSpPr/>
              <p:nvPr/>
            </p:nvSpPr>
            <p:spPr>
              <a:xfrm>
                <a:off x="1143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311" name="Square"/>
              <p:cNvSpPr/>
              <p:nvPr/>
            </p:nvSpPr>
            <p:spPr>
              <a:xfrm>
                <a:off x="2286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312" name="Square"/>
              <p:cNvSpPr/>
              <p:nvPr/>
            </p:nvSpPr>
            <p:spPr>
              <a:xfrm>
                <a:off x="3429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sp>
          <p:nvSpPr>
            <p:cNvPr id="314" name="Rectangle"/>
            <p:cNvSpPr/>
            <p:nvPr/>
          </p:nvSpPr>
          <p:spPr>
            <a:xfrm>
              <a:off x="0" y="0"/>
              <a:ext cx="4195287" cy="762000"/>
            </a:xfrm>
            <a:prstGeom prst="rect">
              <a:avLst/>
            </a:prstGeom>
            <a:solidFill>
              <a:schemeClr val="accent1"/>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grpSp>
        <p:nvGrpSpPr>
          <p:cNvPr id="330" name="Group"/>
          <p:cNvGrpSpPr/>
          <p:nvPr/>
        </p:nvGrpSpPr>
        <p:grpSpPr>
          <a:xfrm>
            <a:off x="4743450" y="6885805"/>
            <a:ext cx="9288833" cy="3626082"/>
            <a:chOff x="0" y="0"/>
            <a:chExt cx="9288832" cy="3626081"/>
          </a:xfrm>
        </p:grpSpPr>
        <p:grpSp>
          <p:nvGrpSpPr>
            <p:cNvPr id="318" name="Group"/>
            <p:cNvGrpSpPr/>
            <p:nvPr/>
          </p:nvGrpSpPr>
          <p:grpSpPr>
            <a:xfrm>
              <a:off x="3110966" y="686715"/>
              <a:ext cx="6177867" cy="2939367"/>
              <a:chOff x="0" y="0"/>
              <a:chExt cx="6177866" cy="2939365"/>
            </a:xfrm>
          </p:grpSpPr>
          <p:sp>
            <p:nvSpPr>
              <p:cNvPr id="316" name="Square"/>
              <p:cNvSpPr/>
              <p:nvPr/>
            </p:nvSpPr>
            <p:spPr>
              <a:xfrm rot="658519">
                <a:off x="187606" y="571500"/>
                <a:ext cx="2180260" cy="21802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317" name="Square"/>
              <p:cNvSpPr/>
              <p:nvPr/>
            </p:nvSpPr>
            <p:spPr>
              <a:xfrm>
                <a:off x="3997606" y="0"/>
                <a:ext cx="2180261" cy="21802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grpSp>
        <p:grpSp>
          <p:nvGrpSpPr>
            <p:cNvPr id="324" name="Group"/>
            <p:cNvGrpSpPr/>
            <p:nvPr/>
          </p:nvGrpSpPr>
          <p:grpSpPr>
            <a:xfrm>
              <a:off x="0" y="-1"/>
              <a:ext cx="6886355" cy="2619156"/>
              <a:chOff x="0" y="0"/>
              <a:chExt cx="6886354" cy="2619154"/>
            </a:xfrm>
          </p:grpSpPr>
          <p:sp>
            <p:nvSpPr>
              <p:cNvPr id="319" name="Square"/>
              <p:cNvSpPr/>
              <p:nvPr/>
            </p:nvSpPr>
            <p:spPr>
              <a:xfrm>
                <a:off x="0" y="8748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320" name="Square"/>
              <p:cNvSpPr/>
              <p:nvPr/>
            </p:nvSpPr>
            <p:spPr>
              <a:xfrm>
                <a:off x="781050" y="14844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321" name="Square"/>
              <p:cNvSpPr/>
              <p:nvPr/>
            </p:nvSpPr>
            <p:spPr>
              <a:xfrm>
                <a:off x="2152650" y="11034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322" name="Square"/>
              <p:cNvSpPr/>
              <p:nvPr/>
            </p:nvSpPr>
            <p:spPr>
              <a:xfrm rot="20460000">
                <a:off x="3181350" y="51293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323" name="Square"/>
              <p:cNvSpPr/>
              <p:nvPr/>
            </p:nvSpPr>
            <p:spPr>
              <a:xfrm rot="18420000">
                <a:off x="5524500" y="227188"/>
                <a:ext cx="1134666" cy="1134667"/>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grpSp>
        <p:grpSp>
          <p:nvGrpSpPr>
            <p:cNvPr id="329" name="Group"/>
            <p:cNvGrpSpPr/>
            <p:nvPr/>
          </p:nvGrpSpPr>
          <p:grpSpPr>
            <a:xfrm>
              <a:off x="531627" y="468620"/>
              <a:ext cx="8423033" cy="963219"/>
              <a:chOff x="0" y="0"/>
              <a:chExt cx="8423032" cy="963217"/>
            </a:xfrm>
          </p:grpSpPr>
          <p:sp>
            <p:nvSpPr>
              <p:cNvPr id="325" name="Square"/>
              <p:cNvSpPr/>
              <p:nvPr/>
            </p:nvSpPr>
            <p:spPr>
              <a:xfrm rot="18546194">
                <a:off x="116072" y="120517"/>
                <a:ext cx="570760"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326" name="Square"/>
              <p:cNvSpPr/>
              <p:nvPr/>
            </p:nvSpPr>
            <p:spPr>
              <a:xfrm rot="1706389">
                <a:off x="630422" y="101467"/>
                <a:ext cx="570760"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327" name="Square"/>
              <p:cNvSpPr/>
              <p:nvPr/>
            </p:nvSpPr>
            <p:spPr>
              <a:xfrm rot="20583735">
                <a:off x="7046094" y="317170"/>
                <a:ext cx="570760"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sp>
            <p:nvSpPr>
              <p:cNvPr id="328" name="Square"/>
              <p:cNvSpPr/>
              <p:nvPr/>
            </p:nvSpPr>
            <p:spPr>
              <a:xfrm rot="2077811">
                <a:off x="7740656" y="280842"/>
                <a:ext cx="570761" cy="570760"/>
              </a:xfrm>
              <a:prstGeom prst="rect">
                <a:avLst/>
              </a:prstGeom>
              <a:noFill/>
              <a:ln w="88900" cap="flat">
                <a:solidFill>
                  <a:schemeClr val="accent2"/>
                </a:solidFill>
                <a:prstDash val="solid"/>
                <a:round/>
              </a:ln>
              <a:effectLst/>
            </p:spPr>
            <p:txBody>
              <a:bodyPr wrap="square" lIns="121919" tIns="121919" rIns="121919" bIns="121919" numCol="1" anchor="t">
                <a:noAutofit/>
              </a:bodyPr>
              <a:lstStyle/>
              <a:p>
                <a:endParaRPr/>
              </a:p>
            </p:txBody>
          </p:sp>
        </p:grpSp>
      </p:grpSp>
      <p:sp>
        <p:nvSpPr>
          <p:cNvPr id="331" name="Rectangle"/>
          <p:cNvSpPr/>
          <p:nvPr/>
        </p:nvSpPr>
        <p:spPr>
          <a:xfrm>
            <a:off x="4291993" y="6643940"/>
            <a:ext cx="10387067" cy="4196062"/>
          </a:xfrm>
          <a:prstGeom prst="rect">
            <a:avLst/>
          </a:prstGeom>
          <a:ln w="88900">
            <a:solidFill>
              <a:schemeClr val="accent1"/>
            </a:solidFill>
          </a:ln>
        </p:spPr>
        <p:txBody>
          <a:bodyPr lIns="121919" tIns="121919" rIns="121919" bIns="121919"/>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geometry_0004.png" descr="geometry_0004.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grpSp>
        <p:nvGrpSpPr>
          <p:cNvPr id="338" name="Group"/>
          <p:cNvGrpSpPr/>
          <p:nvPr/>
        </p:nvGrpSpPr>
        <p:grpSpPr>
          <a:xfrm>
            <a:off x="0" y="0"/>
            <a:ext cx="24384000" cy="13716000"/>
            <a:chOff x="0" y="0"/>
            <a:chExt cx="24384000" cy="13716000"/>
          </a:xfrm>
        </p:grpSpPr>
        <p:sp>
          <p:nvSpPr>
            <p:cNvPr id="336" name="Rectangle"/>
            <p:cNvSpPr/>
            <p:nvPr/>
          </p:nvSpPr>
          <p:spPr>
            <a:xfrm>
              <a:off x="-1" y="0"/>
              <a:ext cx="127001"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sp>
          <p:nvSpPr>
            <p:cNvPr id="337" name="Rectangle"/>
            <p:cNvSpPr/>
            <p:nvPr/>
          </p:nvSpPr>
          <p:spPr>
            <a:xfrm>
              <a:off x="24257000" y="0"/>
              <a:ext cx="127000" cy="13716000"/>
            </a:xfrm>
            <a:prstGeom prst="rect">
              <a:avLst/>
            </a:prstGeom>
            <a:solidFill>
              <a:srgbClr val="000000"/>
            </a:solidFill>
            <a:ln w="12700" cap="flat">
              <a:noFill/>
              <a:miter lim="400000"/>
            </a:ln>
            <a:effectLst/>
          </p:spPr>
          <p:txBody>
            <a:bodyPr wrap="square" lIns="121919" tIns="121919" rIns="121919" bIns="121919" numCol="1" anchor="t">
              <a:noAutofit/>
            </a:bodyPr>
            <a:lstStyle/>
            <a:p>
              <a:endParaRPr/>
            </a:p>
          </p:txBody>
        </p:sp>
      </p:grpSp>
      <p:sp>
        <p:nvSpPr>
          <p:cNvPr id="339" name="Rectangle"/>
          <p:cNvSpPr txBox="1">
            <a:spLocks noGrp="1"/>
          </p:cNvSpPr>
          <p:nvPr>
            <p:ph type="body" idx="14"/>
          </p:nvPr>
        </p:nvSpPr>
        <p:spPr>
          <a:prstGeom prst="rect">
            <a:avLst/>
          </a:prstGeom>
        </p:spPr>
        <p:txBody>
          <a:bodyPr/>
          <a:lstStyle/>
          <a:p>
            <a:endParaRPr/>
          </a:p>
        </p:txBody>
      </p:sp>
      <p:sp>
        <p:nvSpPr>
          <p:cNvPr id="340" name="Dynamic Geometry"/>
          <p:cNvSpPr txBox="1">
            <a:spLocks noGrp="1"/>
          </p:cNvSpPr>
          <p:nvPr>
            <p:ph type="body" idx="15"/>
          </p:nvPr>
        </p:nvSpPr>
        <p:spPr>
          <a:prstGeom prst="rect">
            <a:avLst/>
          </a:prstGeom>
        </p:spPr>
        <p:txBody>
          <a:bodyPr/>
          <a:lstStyle/>
          <a:p>
            <a:r>
              <a:t>Dynamic Geometry</a:t>
            </a:r>
          </a:p>
        </p:txBody>
      </p:sp>
      <p:grpSp>
        <p:nvGrpSpPr>
          <p:cNvPr id="347" name="Group"/>
          <p:cNvGrpSpPr/>
          <p:nvPr/>
        </p:nvGrpSpPr>
        <p:grpSpPr>
          <a:xfrm>
            <a:off x="18786440" y="10363200"/>
            <a:ext cx="4195288" cy="1905000"/>
            <a:chOff x="0" y="0"/>
            <a:chExt cx="4195286" cy="1905000"/>
          </a:xfrm>
        </p:grpSpPr>
        <p:grpSp>
          <p:nvGrpSpPr>
            <p:cNvPr id="345" name="Group"/>
            <p:cNvGrpSpPr/>
            <p:nvPr/>
          </p:nvGrpSpPr>
          <p:grpSpPr>
            <a:xfrm>
              <a:off x="0" y="1143000"/>
              <a:ext cx="4191000" cy="762000"/>
              <a:chOff x="0" y="0"/>
              <a:chExt cx="4191000" cy="762000"/>
            </a:xfrm>
          </p:grpSpPr>
          <p:sp>
            <p:nvSpPr>
              <p:cNvPr id="341" name="Square"/>
              <p:cNvSpPr/>
              <p:nvPr/>
            </p:nvSpPr>
            <p:spPr>
              <a:xfrm>
                <a:off x="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342" name="Square"/>
              <p:cNvSpPr/>
              <p:nvPr/>
            </p:nvSpPr>
            <p:spPr>
              <a:xfrm>
                <a:off x="1143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343" name="Square"/>
              <p:cNvSpPr/>
              <p:nvPr/>
            </p:nvSpPr>
            <p:spPr>
              <a:xfrm>
                <a:off x="2286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sp>
            <p:nvSpPr>
              <p:cNvPr id="344" name="Square"/>
              <p:cNvSpPr/>
              <p:nvPr/>
            </p:nvSpPr>
            <p:spPr>
              <a:xfrm>
                <a:off x="3429000" y="0"/>
                <a:ext cx="762000" cy="762000"/>
              </a:xfrm>
              <a:prstGeom prst="rect">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sp>
          <p:nvSpPr>
            <p:cNvPr id="346" name="Rectangle"/>
            <p:cNvSpPr/>
            <p:nvPr/>
          </p:nvSpPr>
          <p:spPr>
            <a:xfrm>
              <a:off x="0" y="0"/>
              <a:ext cx="4195287" cy="762000"/>
            </a:xfrm>
            <a:prstGeom prst="rect">
              <a:avLst/>
            </a:prstGeom>
            <a:solidFill>
              <a:schemeClr val="accent1"/>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pic>
        <p:nvPicPr>
          <p:cNvPr id="348"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geometry_0002.png" descr="geometry_0002.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353" name="Rectangle"/>
          <p:cNvSpPr txBox="1">
            <a:spLocks noGrp="1"/>
          </p:cNvSpPr>
          <p:nvPr>
            <p:ph type="body" idx="14"/>
          </p:nvPr>
        </p:nvSpPr>
        <p:spPr>
          <a:prstGeom prst="rect">
            <a:avLst/>
          </a:prstGeom>
        </p:spPr>
        <p:txBody>
          <a:bodyPr/>
          <a:lstStyle/>
          <a:p>
            <a:endParaRPr/>
          </a:p>
        </p:txBody>
      </p:sp>
      <p:sp>
        <p:nvSpPr>
          <p:cNvPr id="354" name="Text"/>
          <p:cNvSpPr txBox="1">
            <a:spLocks noGrp="1"/>
          </p:cNvSpPr>
          <p:nvPr>
            <p:ph type="body" idx="15"/>
          </p:nvPr>
        </p:nvSpPr>
        <p:spPr>
          <a:prstGeom prst="rect">
            <a:avLst/>
          </a:prstGeom>
        </p:spPr>
        <p:txBody>
          <a:bodyPr/>
          <a:lstStyle/>
          <a:p>
            <a:endParaRPr/>
          </a:p>
        </p:txBody>
      </p:sp>
      <p:pic>
        <p:nvPicPr>
          <p:cNvPr id="355"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 name="ao_043_rt_4samples.png" descr="ao_043_rt_4samples.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360" name="Ambient Occlusion"/>
          <p:cNvSpPr txBox="1">
            <a:spLocks noGrp="1"/>
          </p:cNvSpPr>
          <p:nvPr>
            <p:ph type="body" idx="14"/>
          </p:nvPr>
        </p:nvSpPr>
        <p:spPr>
          <a:prstGeom prst="rect">
            <a:avLst/>
          </a:prstGeom>
        </p:spPr>
        <p:txBody>
          <a:bodyPr/>
          <a:lstStyle/>
          <a:p>
            <a:r>
              <a:t>Ambient Occlusion</a:t>
            </a:r>
          </a:p>
        </p:txBody>
      </p:sp>
      <p:pic>
        <p:nvPicPr>
          <p:cNvPr id="361"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ao_043_rt_4samples.png" descr="ao_043_rt_4samples.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pic>
        <p:nvPicPr>
          <p:cNvPr id="366" name="ao_040_ss.png" descr="ao_040_ss.png"/>
          <p:cNvPicPr>
            <a:picLocks noChangeAspect="1"/>
          </p:cNvPicPr>
          <p:nvPr/>
        </p:nvPicPr>
        <p:blipFill>
          <a:blip r:embed="rId4"/>
          <a:srcRect r="52701"/>
          <a:stretch>
            <a:fillRect/>
          </a:stretch>
        </p:blipFill>
        <p:spPr>
          <a:xfrm>
            <a:off x="0" y="19050"/>
            <a:ext cx="11533185" cy="13716001"/>
          </a:xfrm>
          <a:prstGeom prst="rect">
            <a:avLst/>
          </a:prstGeom>
          <a:ln w="12700">
            <a:miter lim="400000"/>
          </a:ln>
        </p:spPr>
      </p:pic>
      <p:sp>
        <p:nvSpPr>
          <p:cNvPr id="367" name="Screen Space"/>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a:lnSpc>
                <a:spcPct val="150000"/>
              </a:lnSpc>
              <a:spcBef>
                <a:spcPts val="0"/>
              </a:spcBef>
              <a:buClrTx/>
              <a:buSzTx/>
              <a:buFontTx/>
              <a:buNone/>
              <a:defRPr sz="6200">
                <a:solidFill>
                  <a:srgbClr val="A6A6A6"/>
                </a:solidFill>
                <a:latin typeface="Roboto"/>
                <a:ea typeface="Roboto"/>
                <a:cs typeface="Roboto"/>
                <a:sym typeface="Roboto"/>
              </a:defRPr>
            </a:lvl1pPr>
          </a:lstStyle>
          <a:p>
            <a:r>
              <a:t>Screen Space</a:t>
            </a:r>
          </a:p>
        </p:txBody>
      </p:sp>
      <p:sp>
        <p:nvSpPr>
          <p:cNvPr id="368" name="Ambient Occlusion"/>
          <p:cNvSpPr txBox="1">
            <a:spLocks noGrp="1"/>
          </p:cNvSpPr>
          <p:nvPr>
            <p:ph type="body" idx="15"/>
          </p:nvPr>
        </p:nvSpPr>
        <p:spPr>
          <a:prstGeom prst="rect">
            <a:avLst/>
          </a:prstGeom>
        </p:spPr>
        <p:txBody>
          <a:bodyPr/>
          <a:lstStyle/>
          <a:p>
            <a:r>
              <a:t>Ambient Occlusion</a:t>
            </a:r>
          </a:p>
        </p:txBody>
      </p:sp>
      <p:pic>
        <p:nvPicPr>
          <p:cNvPr id="369" name="Picture 6" descr="Picture 6"/>
          <p:cNvPicPr>
            <a:picLocks noGrp="1" noChangeAspect="1"/>
          </p:cNvPicPr>
          <p:nvPr>
            <p:ph type="pic" idx="16"/>
          </p:nvPr>
        </p:nvPicPr>
        <p:blipFill>
          <a:blip r:embed="rId5"/>
          <a:stretch>
            <a:fillRect/>
          </a:stretch>
        </p:blipFill>
        <p:spPr>
          <a:prstGeom prst="rect">
            <a:avLst/>
          </a:prstGeom>
        </p:spPr>
      </p:pic>
      <p:sp>
        <p:nvSpPr>
          <p:cNvPr id="370" name="Raytraced"/>
          <p:cNvSpPr txBox="1">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0" indent="0" algn="ctr">
              <a:lnSpc>
                <a:spcPct val="150000"/>
              </a:lnSpc>
              <a:spcBef>
                <a:spcPts val="0"/>
              </a:spcBef>
              <a:buClrTx/>
              <a:buSzTx/>
              <a:buFontTx/>
              <a:buNone/>
              <a:defRPr sz="6200">
                <a:solidFill>
                  <a:srgbClr val="A6A6A6"/>
                </a:solidFill>
                <a:latin typeface="Roboto"/>
                <a:ea typeface="Roboto"/>
                <a:cs typeface="Roboto"/>
                <a:sym typeface="Roboto"/>
              </a:defRPr>
            </a:lvl1pPr>
          </a:lstStyle>
          <a:p>
            <a:r>
              <a:t>Raytraced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he Latest Graphics Technology in Remedy's Northlight Engine…"/>
          <p:cNvSpPr txBox="1">
            <a:spLocks noGrp="1"/>
          </p:cNvSpPr>
          <p:nvPr>
            <p:ph type="body" idx="13"/>
          </p:nvPr>
        </p:nvSpPr>
        <p:spPr>
          <a:prstGeom prst="rect">
            <a:avLst/>
          </a:prstGeom>
        </p:spPr>
        <p:txBody>
          <a:bodyPr/>
          <a:lstStyle/>
          <a:p>
            <a:r>
              <a:t>The Latest Graphics Technology in Remedy's Northlight Engine</a:t>
            </a:r>
          </a:p>
          <a:p>
            <a:endParaRPr/>
          </a:p>
          <a:p>
            <a:pPr>
              <a:defRPr sz="6400"/>
            </a:pPr>
            <a:r>
              <a:t>Tatu Aalto</a:t>
            </a:r>
          </a:p>
          <a:p>
            <a:pPr>
              <a:defRPr sz="6400"/>
            </a:pPr>
            <a:r>
              <a:t>Lead Graphics Programmer</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ao_045_rt_16samples.png" descr="ao_045_rt_16samples.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375" name="Single ray per pixel on 1080p is roughly 5ms"/>
          <p:cNvSpPr txBox="1">
            <a:spLocks noGrp="1"/>
          </p:cNvSpPr>
          <p:nvPr>
            <p:ph type="body" idx="14"/>
          </p:nvPr>
        </p:nvSpPr>
        <p:spPr>
          <a:prstGeom prst="rect">
            <a:avLst/>
          </a:prstGeom>
        </p:spPr>
        <p:txBody>
          <a:bodyPr/>
          <a:lstStyle/>
          <a:p>
            <a:r>
              <a:t>Single ray per pixel on 1080p is roughly 5ms</a:t>
            </a:r>
          </a:p>
        </p:txBody>
      </p:sp>
      <p:sp>
        <p:nvSpPr>
          <p:cNvPr id="376" name="Ambient Occlusion"/>
          <p:cNvSpPr txBox="1">
            <a:spLocks noGrp="1"/>
          </p:cNvSpPr>
          <p:nvPr>
            <p:ph type="body" idx="15"/>
          </p:nvPr>
        </p:nvSpPr>
        <p:spPr>
          <a:prstGeom prst="rect">
            <a:avLst/>
          </a:prstGeom>
        </p:spPr>
        <p:txBody>
          <a:bodyPr/>
          <a:lstStyle/>
          <a:p>
            <a:r>
              <a:t>Ambient Occlusion</a:t>
            </a:r>
          </a:p>
        </p:txBody>
      </p:sp>
      <p:pic>
        <p:nvPicPr>
          <p:cNvPr id="377"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ao_045_rt_16samples.png" descr="ao_045_rt_16samples.png"/>
          <p:cNvPicPr>
            <a:picLocks noGrp="1"/>
          </p:cNvPicPr>
          <p:nvPr>
            <p:ph type="pic" idx="13"/>
          </p:nvPr>
        </p:nvPicPr>
        <p:blipFill>
          <a:blip r:embed="rId3"/>
          <a:srcRect/>
          <a:stretch>
            <a:fillRect/>
          </a:stretch>
        </p:blipFill>
        <p:spPr>
          <a:xfrm>
            <a:off x="-4234" y="-1"/>
            <a:ext cx="24384001" cy="13716001"/>
          </a:xfrm>
          <a:prstGeom prst="rect">
            <a:avLst/>
          </a:prstGeom>
        </p:spPr>
      </p:pic>
      <p:pic>
        <p:nvPicPr>
          <p:cNvPr id="382" name="ao_042_rt_2samples.png" descr="ao_042_rt_2samples.png"/>
          <p:cNvPicPr>
            <a:picLocks/>
          </p:cNvPicPr>
          <p:nvPr/>
        </p:nvPicPr>
        <p:blipFill>
          <a:blip r:embed="rId4"/>
          <a:srcRect l="24992" r="49978"/>
          <a:stretch>
            <a:fillRect/>
          </a:stretch>
        </p:blipFill>
        <p:spPr>
          <a:xfrm>
            <a:off x="6094213" y="0"/>
            <a:ext cx="6090445" cy="13716000"/>
          </a:xfrm>
          <a:prstGeom prst="rect">
            <a:avLst/>
          </a:prstGeom>
          <a:ln w="12700">
            <a:miter lim="400000"/>
          </a:ln>
        </p:spPr>
      </p:pic>
      <p:pic>
        <p:nvPicPr>
          <p:cNvPr id="383" name="ao_041_rt_1samples.png" descr="ao_041_rt_1samples.png"/>
          <p:cNvPicPr>
            <a:picLocks noChangeAspect="1"/>
          </p:cNvPicPr>
          <p:nvPr/>
        </p:nvPicPr>
        <p:blipFill>
          <a:blip r:embed="rId5"/>
          <a:srcRect r="74982"/>
          <a:stretch>
            <a:fillRect/>
          </a:stretch>
        </p:blipFill>
        <p:spPr>
          <a:xfrm>
            <a:off x="0" y="0"/>
            <a:ext cx="6100168" cy="13716000"/>
          </a:xfrm>
          <a:prstGeom prst="rect">
            <a:avLst/>
          </a:prstGeom>
          <a:ln w="12700">
            <a:miter lim="400000"/>
          </a:ln>
        </p:spPr>
      </p:pic>
      <p:pic>
        <p:nvPicPr>
          <p:cNvPr id="384" name="ao_043_rt_4samples.png" descr="ao_043_rt_4samples.png"/>
          <p:cNvPicPr>
            <a:picLocks noChangeAspect="1"/>
          </p:cNvPicPr>
          <p:nvPr/>
        </p:nvPicPr>
        <p:blipFill>
          <a:blip r:embed="rId6"/>
          <a:srcRect l="49976" r="25000"/>
          <a:stretch>
            <a:fillRect/>
          </a:stretch>
        </p:blipFill>
        <p:spPr>
          <a:xfrm>
            <a:off x="12186344" y="0"/>
            <a:ext cx="6101524" cy="13716000"/>
          </a:xfrm>
          <a:prstGeom prst="rect">
            <a:avLst/>
          </a:prstGeom>
          <a:ln w="12700">
            <a:miter lim="400000"/>
          </a:ln>
        </p:spPr>
      </p:pic>
      <p:sp>
        <p:nvSpPr>
          <p:cNvPr id="385" name="Ambient Occlusion"/>
          <p:cNvSpPr txBox="1">
            <a:spLocks noGrp="1"/>
          </p:cNvSpPr>
          <p:nvPr>
            <p:ph type="body" idx="15"/>
          </p:nvPr>
        </p:nvSpPr>
        <p:spPr>
          <a:prstGeom prst="rect">
            <a:avLst/>
          </a:prstGeom>
        </p:spPr>
        <p:txBody>
          <a:bodyPr/>
          <a:lstStyle/>
          <a:p>
            <a:r>
              <a:t>Ambient Occlusion</a:t>
            </a:r>
          </a:p>
        </p:txBody>
      </p:sp>
      <p:pic>
        <p:nvPicPr>
          <p:cNvPr id="386" name="Picture 6" descr="Picture 6"/>
          <p:cNvPicPr>
            <a:picLocks noGrp="1" noChangeAspect="1"/>
          </p:cNvPicPr>
          <p:nvPr>
            <p:ph type="pic" idx="16"/>
          </p:nvPr>
        </p:nvPicPr>
        <p:blipFill>
          <a:blip r:embed="rId7"/>
          <a:stretch>
            <a:fillRect/>
          </a:stretch>
        </p:blipFill>
        <p:spPr>
          <a:prstGeom prst="rect">
            <a:avLst/>
          </a:prstGeom>
        </p:spPr>
      </p:pic>
      <p:sp>
        <p:nvSpPr>
          <p:cNvPr id="387" name="1 rpp"/>
          <p:cNvSpPr txBox="1"/>
          <p:nvPr/>
        </p:nvSpPr>
        <p:spPr>
          <a:xfrm>
            <a:off x="1603959" y="10922000"/>
            <a:ext cx="2043570" cy="1170940"/>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50000"/>
              </a:lnSpc>
              <a:defRPr>
                <a:solidFill>
                  <a:srgbClr val="A6A6A6"/>
                </a:solidFill>
                <a:latin typeface="Roboto"/>
                <a:ea typeface="Roboto"/>
                <a:cs typeface="Roboto"/>
                <a:sym typeface="Roboto"/>
              </a:defRPr>
            </a:lvl1pPr>
          </a:lstStyle>
          <a:p>
            <a:r>
              <a:t>1 rpp</a:t>
            </a:r>
          </a:p>
        </p:txBody>
      </p:sp>
      <p:sp>
        <p:nvSpPr>
          <p:cNvPr id="388" name="2 rpp"/>
          <p:cNvSpPr txBox="1"/>
          <p:nvPr/>
        </p:nvSpPr>
        <p:spPr>
          <a:xfrm>
            <a:off x="7785558" y="10922000"/>
            <a:ext cx="2043570" cy="1170940"/>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50000"/>
              </a:lnSpc>
              <a:defRPr>
                <a:solidFill>
                  <a:srgbClr val="A6A6A6"/>
                </a:solidFill>
                <a:latin typeface="Roboto"/>
                <a:ea typeface="Roboto"/>
                <a:cs typeface="Roboto"/>
                <a:sym typeface="Roboto"/>
              </a:defRPr>
            </a:lvl1pPr>
          </a:lstStyle>
          <a:p>
            <a:r>
              <a:t>2 rpp</a:t>
            </a:r>
          </a:p>
        </p:txBody>
      </p:sp>
      <p:sp>
        <p:nvSpPr>
          <p:cNvPr id="389" name="4 rpp"/>
          <p:cNvSpPr txBox="1"/>
          <p:nvPr/>
        </p:nvSpPr>
        <p:spPr>
          <a:xfrm>
            <a:off x="13876796" y="10922000"/>
            <a:ext cx="2043570" cy="1170940"/>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50000"/>
              </a:lnSpc>
              <a:defRPr>
                <a:solidFill>
                  <a:srgbClr val="A6A6A6"/>
                </a:solidFill>
                <a:latin typeface="Roboto"/>
                <a:ea typeface="Roboto"/>
                <a:cs typeface="Roboto"/>
                <a:sym typeface="Roboto"/>
              </a:defRPr>
            </a:lvl1pPr>
          </a:lstStyle>
          <a:p>
            <a:r>
              <a:t>4 rpp</a:t>
            </a:r>
          </a:p>
        </p:txBody>
      </p:sp>
      <p:sp>
        <p:nvSpPr>
          <p:cNvPr id="390" name="16 rpp"/>
          <p:cNvSpPr txBox="1"/>
          <p:nvPr/>
        </p:nvSpPr>
        <p:spPr>
          <a:xfrm>
            <a:off x="19967140" y="10922000"/>
            <a:ext cx="2485714" cy="1170940"/>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50000"/>
              </a:lnSpc>
              <a:defRPr>
                <a:solidFill>
                  <a:srgbClr val="A6A6A6"/>
                </a:solidFill>
                <a:latin typeface="Roboto"/>
                <a:ea typeface="Roboto"/>
                <a:cs typeface="Roboto"/>
                <a:sym typeface="Roboto"/>
              </a:defRPr>
            </a:lvl1pPr>
          </a:lstStyle>
          <a:p>
            <a:r>
              <a:t>16 rpp</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 name="shadow_0001_rt.png" descr="shadow_0001_rt.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395" name="Rectangle"/>
          <p:cNvSpPr/>
          <p:nvPr/>
        </p:nvSpPr>
        <p:spPr>
          <a:xfrm>
            <a:off x="0" y="0"/>
            <a:ext cx="24384000" cy="3048000"/>
          </a:xfrm>
          <a:prstGeom prst="rect">
            <a:avLst/>
          </a:prstGeom>
          <a:solidFill>
            <a:srgbClr val="000000">
              <a:alpha val="44703"/>
            </a:srgbClr>
          </a:solidFill>
          <a:ln w="12700">
            <a:miter lim="400000"/>
          </a:ln>
        </p:spPr>
        <p:txBody>
          <a:bodyPr lIns="121919" tIns="121919" rIns="121919" bIns="121919"/>
          <a:lstStyle/>
          <a:p>
            <a:endParaRPr/>
          </a:p>
        </p:txBody>
      </p:sp>
      <p:sp>
        <p:nvSpPr>
          <p:cNvPr id="396" name="Shadows"/>
          <p:cNvSpPr txBox="1">
            <a:spLocks noGrp="1"/>
          </p:cNvSpPr>
          <p:nvPr>
            <p:ph type="body" idx="14"/>
          </p:nvPr>
        </p:nvSpPr>
        <p:spPr>
          <a:prstGeom prst="rect">
            <a:avLst/>
          </a:prstGeom>
        </p:spPr>
        <p:txBody>
          <a:bodyPr/>
          <a:lstStyle/>
          <a:p>
            <a:r>
              <a:t>Shadows</a:t>
            </a:r>
          </a:p>
        </p:txBody>
      </p:sp>
      <p:pic>
        <p:nvPicPr>
          <p:cNvPr id="397"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 name="shadow_0001_rt.png" descr="shadow_0001_rt.png"/>
          <p:cNvPicPr>
            <a:picLocks noGrp="1" noChangeAspect="1"/>
          </p:cNvPicPr>
          <p:nvPr>
            <p:ph type="pic" idx="13"/>
          </p:nvPr>
        </p:nvPicPr>
        <p:blipFill>
          <a:blip r:embed="rId3"/>
          <a:srcRect/>
          <a:stretch>
            <a:fillRect/>
          </a:stretch>
        </p:blipFill>
        <p:spPr>
          <a:xfrm>
            <a:off x="-4234" y="-1"/>
            <a:ext cx="24384001" cy="13716001"/>
          </a:xfrm>
          <a:prstGeom prst="rect">
            <a:avLst/>
          </a:prstGeom>
        </p:spPr>
      </p:pic>
      <p:pic>
        <p:nvPicPr>
          <p:cNvPr id="402" name="shadow_0002_map.png" descr="shadow_0002_map.png"/>
          <p:cNvPicPr>
            <a:picLocks noChangeAspect="1"/>
          </p:cNvPicPr>
          <p:nvPr/>
        </p:nvPicPr>
        <p:blipFill>
          <a:blip r:embed="rId4"/>
          <a:srcRect r="49993"/>
          <a:stretch>
            <a:fillRect/>
          </a:stretch>
        </p:blipFill>
        <p:spPr>
          <a:xfrm>
            <a:off x="0" y="0"/>
            <a:ext cx="12193498" cy="13716000"/>
          </a:xfrm>
          <a:prstGeom prst="rect">
            <a:avLst/>
          </a:prstGeom>
          <a:ln w="12700">
            <a:miter lim="400000"/>
          </a:ln>
        </p:spPr>
      </p:pic>
      <p:sp>
        <p:nvSpPr>
          <p:cNvPr id="403" name="Shadow Map"/>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a:lnSpc>
                <a:spcPct val="150000"/>
              </a:lnSpc>
              <a:spcBef>
                <a:spcPts val="0"/>
              </a:spcBef>
              <a:buClrTx/>
              <a:buSzTx/>
              <a:buFontTx/>
              <a:buNone/>
              <a:defRPr sz="6200">
                <a:solidFill>
                  <a:srgbClr val="A6A6A6"/>
                </a:solidFill>
                <a:latin typeface="Roboto"/>
                <a:ea typeface="Roboto"/>
                <a:cs typeface="Roboto"/>
                <a:sym typeface="Roboto"/>
              </a:defRPr>
            </a:lvl1pPr>
          </a:lstStyle>
          <a:p>
            <a:r>
              <a:t>Shadow Map</a:t>
            </a:r>
          </a:p>
        </p:txBody>
      </p:sp>
      <p:sp>
        <p:nvSpPr>
          <p:cNvPr id="404" name="Shadows"/>
          <p:cNvSpPr txBox="1">
            <a:spLocks noGrp="1"/>
          </p:cNvSpPr>
          <p:nvPr>
            <p:ph type="body" idx="15"/>
          </p:nvPr>
        </p:nvSpPr>
        <p:spPr>
          <a:prstGeom prst="rect">
            <a:avLst/>
          </a:prstGeom>
        </p:spPr>
        <p:txBody>
          <a:bodyPr/>
          <a:lstStyle/>
          <a:p>
            <a:r>
              <a:t>Shadows</a:t>
            </a:r>
          </a:p>
        </p:txBody>
      </p:sp>
      <p:pic>
        <p:nvPicPr>
          <p:cNvPr id="405" name="Picture 6" descr="Picture 6"/>
          <p:cNvPicPr>
            <a:picLocks noGrp="1" noChangeAspect="1"/>
          </p:cNvPicPr>
          <p:nvPr>
            <p:ph type="pic" idx="16"/>
          </p:nvPr>
        </p:nvPicPr>
        <p:blipFill>
          <a:blip r:embed="rId5"/>
          <a:stretch>
            <a:fillRect/>
          </a:stretch>
        </p:blipFill>
        <p:spPr>
          <a:prstGeom prst="rect">
            <a:avLst/>
          </a:prstGeom>
        </p:spPr>
      </p:pic>
      <p:sp>
        <p:nvSpPr>
          <p:cNvPr id="406" name="Raytracing"/>
          <p:cNvSpPr txBox="1">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0" indent="0" algn="ctr">
              <a:lnSpc>
                <a:spcPct val="150000"/>
              </a:lnSpc>
              <a:spcBef>
                <a:spcPts val="0"/>
              </a:spcBef>
              <a:buClrTx/>
              <a:buSzTx/>
              <a:buFontTx/>
              <a:buNone/>
              <a:defRPr sz="6200">
                <a:solidFill>
                  <a:srgbClr val="A6A6A6"/>
                </a:solidFill>
                <a:latin typeface="Roboto"/>
                <a:ea typeface="Roboto"/>
                <a:cs typeface="Roboto"/>
                <a:sym typeface="Roboto"/>
              </a:defRPr>
            </a:lvl1pPr>
          </a:lstStyle>
          <a:p>
            <a:r>
              <a:t>Raytracing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 name="shadow_0010_rt.png" descr="shadow_0010_rt.png"/>
          <p:cNvPicPr>
            <a:picLocks noGrp="1" noChangeAspect="1"/>
          </p:cNvPicPr>
          <p:nvPr>
            <p:ph type="pic" idx="13"/>
          </p:nvPr>
        </p:nvPicPr>
        <p:blipFill>
          <a:blip r:embed="rId3"/>
          <a:srcRect/>
          <a:stretch>
            <a:fillRect/>
          </a:stretch>
        </p:blipFill>
        <p:spPr>
          <a:xfrm>
            <a:off x="3958166" y="0"/>
            <a:ext cx="24384001" cy="13716000"/>
          </a:xfrm>
          <a:prstGeom prst="rect">
            <a:avLst/>
          </a:prstGeom>
        </p:spPr>
      </p:pic>
      <p:pic>
        <p:nvPicPr>
          <p:cNvPr id="411" name="shadow_0011_map.png" descr="shadow_0011_map.png"/>
          <p:cNvPicPr>
            <a:picLocks noChangeAspect="1"/>
          </p:cNvPicPr>
          <p:nvPr/>
        </p:nvPicPr>
        <p:blipFill>
          <a:blip r:embed="rId4"/>
          <a:srcRect l="33903" r="16090"/>
          <a:stretch>
            <a:fillRect/>
          </a:stretch>
        </p:blipFill>
        <p:spPr>
          <a:xfrm>
            <a:off x="0" y="0"/>
            <a:ext cx="12193498" cy="13716000"/>
          </a:xfrm>
          <a:prstGeom prst="rect">
            <a:avLst/>
          </a:prstGeom>
          <a:ln w="12700">
            <a:miter lim="400000"/>
          </a:ln>
        </p:spPr>
      </p:pic>
      <p:sp>
        <p:nvSpPr>
          <p:cNvPr id="412" name="Shadow Map"/>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a:lnSpc>
                <a:spcPct val="150000"/>
              </a:lnSpc>
              <a:spcBef>
                <a:spcPts val="0"/>
              </a:spcBef>
              <a:buClrTx/>
              <a:buSzTx/>
              <a:buFontTx/>
              <a:buNone/>
              <a:defRPr sz="6200">
                <a:solidFill>
                  <a:srgbClr val="A6A6A6"/>
                </a:solidFill>
                <a:latin typeface="Roboto"/>
                <a:ea typeface="Roboto"/>
                <a:cs typeface="Roboto"/>
                <a:sym typeface="Roboto"/>
              </a:defRPr>
            </a:lvl1pPr>
          </a:lstStyle>
          <a:p>
            <a:r>
              <a:t>Shadow Map</a:t>
            </a:r>
          </a:p>
        </p:txBody>
      </p:sp>
      <p:sp>
        <p:nvSpPr>
          <p:cNvPr id="413" name="Shadows"/>
          <p:cNvSpPr txBox="1">
            <a:spLocks noGrp="1"/>
          </p:cNvSpPr>
          <p:nvPr>
            <p:ph type="body" idx="15"/>
          </p:nvPr>
        </p:nvSpPr>
        <p:spPr>
          <a:prstGeom prst="rect">
            <a:avLst/>
          </a:prstGeom>
        </p:spPr>
        <p:txBody>
          <a:bodyPr/>
          <a:lstStyle/>
          <a:p>
            <a:r>
              <a:t>Shadows</a:t>
            </a:r>
          </a:p>
        </p:txBody>
      </p:sp>
      <p:pic>
        <p:nvPicPr>
          <p:cNvPr id="414" name="Picture 6" descr="Picture 6"/>
          <p:cNvPicPr>
            <a:picLocks noGrp="1" noChangeAspect="1"/>
          </p:cNvPicPr>
          <p:nvPr>
            <p:ph type="pic" idx="16"/>
          </p:nvPr>
        </p:nvPicPr>
        <p:blipFill>
          <a:blip r:embed="rId5"/>
          <a:stretch>
            <a:fillRect/>
          </a:stretch>
        </p:blipFill>
        <p:spPr>
          <a:prstGeom prst="rect">
            <a:avLst/>
          </a:prstGeom>
        </p:spPr>
      </p:pic>
      <p:sp>
        <p:nvSpPr>
          <p:cNvPr id="415" name="Raytracing"/>
          <p:cNvSpPr txBox="1">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0" indent="0" algn="ctr">
              <a:lnSpc>
                <a:spcPct val="150000"/>
              </a:lnSpc>
              <a:spcBef>
                <a:spcPts val="0"/>
              </a:spcBef>
              <a:buClrTx/>
              <a:buSzTx/>
              <a:buFontTx/>
              <a:buNone/>
              <a:defRPr sz="6200">
                <a:solidFill>
                  <a:srgbClr val="A6A6A6"/>
                </a:solidFill>
                <a:latin typeface="Roboto"/>
                <a:ea typeface="Roboto"/>
                <a:cs typeface="Roboto"/>
                <a:sym typeface="Roboto"/>
              </a:defRPr>
            </a:lvl1pPr>
          </a:lstStyle>
          <a:p>
            <a:r>
              <a:t>Raytracing</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 name="shadow_0101_area.mp4" descr="shadow_0101_area.mp4"/>
          <p:cNvPicPr>
            <a:picLocks noGrp="1"/>
          </p:cNvPicPr>
          <p:nvPr>
            <p:ph type="pic" idx="13"/>
            <a:videoFile r:link="rId2"/>
            <p:extLst>
              <p:ext uri="{DAA4B4D4-6D71-4841-9C94-3DE7FCFB9230}">
                <p14:media xmlns:p14="http://schemas.microsoft.com/office/powerpoint/2010/main" r:embed="rId1"/>
              </p:ext>
            </p:extLst>
          </p:nvPr>
        </p:nvPicPr>
        <p:blipFill>
          <a:blip r:embed="rId5"/>
          <a:stretch>
            <a:fillRect/>
          </a:stretch>
        </p:blipFill>
        <p:spPr>
          <a:xfrm>
            <a:off x="-1" y="2381"/>
            <a:ext cx="24375534" cy="13711238"/>
          </a:xfrm>
          <a:prstGeom prst="rect">
            <a:avLst/>
          </a:prstGeom>
        </p:spPr>
      </p:pic>
      <p:sp>
        <p:nvSpPr>
          <p:cNvPr id="420" name="Rectangle"/>
          <p:cNvSpPr txBox="1">
            <a:spLocks noGrp="1"/>
          </p:cNvSpPr>
          <p:nvPr>
            <p:ph type="body" idx="14"/>
          </p:nvPr>
        </p:nvSpPr>
        <p:spPr>
          <a:prstGeom prst="rect">
            <a:avLst/>
          </a:prstGeom>
        </p:spPr>
        <p:txBody>
          <a:bodyPr/>
          <a:lstStyle/>
          <a:p>
            <a:endParaRPr/>
          </a:p>
        </p:txBody>
      </p:sp>
      <p:sp>
        <p:nvSpPr>
          <p:cNvPr id="421" name="Shadows"/>
          <p:cNvSpPr txBox="1">
            <a:spLocks noGrp="1"/>
          </p:cNvSpPr>
          <p:nvPr>
            <p:ph type="body" idx="15"/>
          </p:nvPr>
        </p:nvSpPr>
        <p:spPr>
          <a:prstGeom prst="rect">
            <a:avLst/>
          </a:prstGeom>
        </p:spPr>
        <p:txBody>
          <a:bodyPr/>
          <a:lstStyle/>
          <a:p>
            <a:r>
              <a:t>Shadows</a:t>
            </a:r>
          </a:p>
        </p:txBody>
      </p:sp>
      <p:pic>
        <p:nvPicPr>
          <p:cNvPr id="422" name="Picture 6" descr="Picture 6"/>
          <p:cNvPicPr>
            <a:picLocks noGrp="1" noChangeAspect="1"/>
          </p:cNvPicPr>
          <p:nvPr>
            <p:ph type="pic" idx="16"/>
          </p:nvPr>
        </p:nvPicPr>
        <p:blipFill>
          <a:blip r:embed="rId6"/>
          <a:stretch>
            <a:fillRect/>
          </a:stretch>
        </p:blipFill>
        <p:spPr>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00" fill="hold"/>
                                        <p:tgtEl>
                                          <p:spTgt spid="4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1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shadow_0110_area.mp4" descr="shadow_0110_area.mp4"/>
          <p:cNvPicPr>
            <a:picLocks noGrp="1"/>
          </p:cNvPicPr>
          <p:nvPr>
            <p:ph type="pic" idx="13"/>
            <a:videoFile r:link="rId2"/>
            <p:extLst>
              <p:ext uri="{DAA4B4D4-6D71-4841-9C94-3DE7FCFB9230}">
                <p14:media xmlns:p14="http://schemas.microsoft.com/office/powerpoint/2010/main" r:embed="rId1"/>
              </p:ext>
            </p:extLst>
          </p:nvPr>
        </p:nvPicPr>
        <p:blipFill>
          <a:blip r:embed="rId5"/>
          <a:stretch>
            <a:fillRect/>
          </a:stretch>
        </p:blipFill>
        <p:spPr>
          <a:xfrm>
            <a:off x="-1" y="2381"/>
            <a:ext cx="24375534" cy="13711238"/>
          </a:xfrm>
          <a:prstGeom prst="rect">
            <a:avLst/>
          </a:prstGeom>
        </p:spPr>
      </p:pic>
      <p:sp>
        <p:nvSpPr>
          <p:cNvPr id="427" name="Rectangle"/>
          <p:cNvSpPr txBox="1">
            <a:spLocks noGrp="1"/>
          </p:cNvSpPr>
          <p:nvPr>
            <p:ph type="body" idx="14"/>
          </p:nvPr>
        </p:nvSpPr>
        <p:spPr>
          <a:prstGeom prst="rect">
            <a:avLst/>
          </a:prstGeom>
        </p:spPr>
        <p:txBody>
          <a:bodyPr/>
          <a:lstStyle/>
          <a:p>
            <a:endParaRPr/>
          </a:p>
        </p:txBody>
      </p:sp>
      <p:sp>
        <p:nvSpPr>
          <p:cNvPr id="428" name="Shadows"/>
          <p:cNvSpPr txBox="1">
            <a:spLocks noGrp="1"/>
          </p:cNvSpPr>
          <p:nvPr>
            <p:ph type="body" idx="15"/>
          </p:nvPr>
        </p:nvSpPr>
        <p:spPr>
          <a:prstGeom prst="rect">
            <a:avLst/>
          </a:prstGeom>
        </p:spPr>
        <p:txBody>
          <a:bodyPr/>
          <a:lstStyle/>
          <a:p>
            <a:r>
              <a:t>Shadows</a:t>
            </a:r>
          </a:p>
        </p:txBody>
      </p:sp>
      <p:pic>
        <p:nvPicPr>
          <p:cNvPr id="429" name="Picture 6" descr="Picture 6"/>
          <p:cNvPicPr>
            <a:picLocks noGrp="1" noChangeAspect="1"/>
          </p:cNvPicPr>
          <p:nvPr>
            <p:ph type="pic" idx="16"/>
          </p:nvPr>
        </p:nvPicPr>
        <p:blipFill>
          <a:blip r:embed="rId6"/>
          <a:stretch>
            <a:fillRect/>
          </a:stretch>
        </p:blipFill>
        <p:spPr>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00" fill="hold"/>
                                        <p:tgtEl>
                                          <p:spTgt spid="4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shadow_0120_area.mp4" descr="shadow_0120_area.mp4"/>
          <p:cNvPicPr>
            <a:picLocks noGrp="1"/>
          </p:cNvPicPr>
          <p:nvPr>
            <p:ph type="pic" idx="13"/>
            <a:videoFile r:link="rId2"/>
            <p:extLst>
              <p:ext uri="{DAA4B4D4-6D71-4841-9C94-3DE7FCFB9230}">
                <p14:media xmlns:p14="http://schemas.microsoft.com/office/powerpoint/2010/main" r:embed="rId1"/>
              </p:ext>
            </p:extLst>
          </p:nvPr>
        </p:nvPicPr>
        <p:blipFill>
          <a:blip r:embed="rId5"/>
          <a:stretch>
            <a:fillRect/>
          </a:stretch>
        </p:blipFill>
        <p:spPr>
          <a:xfrm>
            <a:off x="-1" y="2381"/>
            <a:ext cx="24375534" cy="13711238"/>
          </a:xfrm>
          <a:prstGeom prst="rect">
            <a:avLst/>
          </a:prstGeom>
        </p:spPr>
      </p:pic>
      <p:sp>
        <p:nvSpPr>
          <p:cNvPr id="434" name="Rectangle"/>
          <p:cNvSpPr txBox="1">
            <a:spLocks noGrp="1"/>
          </p:cNvSpPr>
          <p:nvPr>
            <p:ph type="body" idx="14"/>
          </p:nvPr>
        </p:nvSpPr>
        <p:spPr>
          <a:prstGeom prst="rect">
            <a:avLst/>
          </a:prstGeom>
        </p:spPr>
        <p:txBody>
          <a:bodyPr/>
          <a:lstStyle/>
          <a:p>
            <a:endParaRPr/>
          </a:p>
        </p:txBody>
      </p:sp>
      <p:sp>
        <p:nvSpPr>
          <p:cNvPr id="435" name="Shadows"/>
          <p:cNvSpPr txBox="1">
            <a:spLocks noGrp="1"/>
          </p:cNvSpPr>
          <p:nvPr>
            <p:ph type="body" idx="15"/>
          </p:nvPr>
        </p:nvSpPr>
        <p:spPr>
          <a:prstGeom prst="rect">
            <a:avLst/>
          </a:prstGeom>
        </p:spPr>
        <p:txBody>
          <a:bodyPr/>
          <a:lstStyle/>
          <a:p>
            <a:r>
              <a:t>Shadows</a:t>
            </a:r>
          </a:p>
        </p:txBody>
      </p:sp>
      <p:pic>
        <p:nvPicPr>
          <p:cNvPr id="436" name="Picture 6" descr="Picture 6"/>
          <p:cNvPicPr>
            <a:picLocks noGrp="1" noChangeAspect="1"/>
          </p:cNvPicPr>
          <p:nvPr>
            <p:ph type="pic" idx="16"/>
          </p:nvPr>
        </p:nvPicPr>
        <p:blipFill>
          <a:blip r:embed="rId6"/>
          <a:stretch>
            <a:fillRect/>
          </a:stretch>
        </p:blipFill>
        <p:spPr>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00" fill="hold"/>
                                        <p:tgtEl>
                                          <p:spTgt spid="4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3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 name="shadow_0020_rt.png" descr="shadow_0020_rt.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441" name="Single ray per pixel on 1080p is under 4ms"/>
          <p:cNvSpPr txBox="1">
            <a:spLocks noGrp="1"/>
          </p:cNvSpPr>
          <p:nvPr>
            <p:ph type="body" idx="14"/>
          </p:nvPr>
        </p:nvSpPr>
        <p:spPr>
          <a:prstGeom prst="rect">
            <a:avLst/>
          </a:prstGeom>
        </p:spPr>
        <p:txBody>
          <a:bodyPr/>
          <a:lstStyle/>
          <a:p>
            <a:r>
              <a:t>Single ray per pixel on 1080p is under 4ms</a:t>
            </a:r>
          </a:p>
        </p:txBody>
      </p:sp>
      <p:sp>
        <p:nvSpPr>
          <p:cNvPr id="442" name="Shadows"/>
          <p:cNvSpPr txBox="1">
            <a:spLocks noGrp="1"/>
          </p:cNvSpPr>
          <p:nvPr>
            <p:ph type="body" idx="15"/>
          </p:nvPr>
        </p:nvSpPr>
        <p:spPr>
          <a:prstGeom prst="rect">
            <a:avLst/>
          </a:prstGeom>
        </p:spPr>
        <p:txBody>
          <a:bodyPr/>
          <a:lstStyle/>
          <a:p>
            <a:r>
              <a:t>Shadows</a:t>
            </a:r>
          </a:p>
        </p:txBody>
      </p:sp>
      <p:pic>
        <p:nvPicPr>
          <p:cNvPr id="443"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random_night_00003.png" descr="random_night_00003.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448" name="More than visibility"/>
          <p:cNvSpPr txBox="1">
            <a:spLocks noGrp="1"/>
          </p:cNvSpPr>
          <p:nvPr>
            <p:ph type="body" idx="14"/>
          </p:nvPr>
        </p:nvSpPr>
        <p:spPr>
          <a:prstGeom prst="rect">
            <a:avLst/>
          </a:prstGeom>
        </p:spPr>
        <p:txBody>
          <a:bodyPr/>
          <a:lstStyle/>
          <a:p>
            <a:r>
              <a:t>More than visibility</a:t>
            </a:r>
          </a:p>
        </p:txBody>
      </p:sp>
      <p:pic>
        <p:nvPicPr>
          <p:cNvPr id="449"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he Latest Graphics Technology in Remedy's Northlight Engine…"/>
          <p:cNvSpPr txBox="1">
            <a:spLocks noGrp="1"/>
          </p:cNvSpPr>
          <p:nvPr>
            <p:ph type="body" idx="13"/>
          </p:nvPr>
        </p:nvSpPr>
        <p:spPr>
          <a:prstGeom prst="rect">
            <a:avLst/>
          </a:prstGeom>
        </p:spPr>
        <p:txBody>
          <a:bodyPr/>
          <a:lstStyle/>
          <a:p>
            <a:pPr>
              <a:defRPr strike="sngStrike"/>
            </a:pPr>
            <a:r>
              <a:t>The Latest Graphics Technology in Remedy's Northlight Engine</a:t>
            </a:r>
          </a:p>
          <a:p>
            <a:endParaRPr/>
          </a:p>
          <a:p>
            <a:pPr>
              <a:defRPr sz="6400"/>
            </a:pPr>
            <a:r>
              <a:t>Tatu Aalto</a:t>
            </a:r>
          </a:p>
          <a:p>
            <a:pPr>
              <a:defRPr sz="6400"/>
            </a:pPr>
            <a:r>
              <a:t>Lead Graphics Programmer</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random_night_00003.png" descr="random_night_00003.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454" name="Geometry"/>
          <p:cNvSpPr txBox="1">
            <a:spLocks noGrp="1"/>
          </p:cNvSpPr>
          <p:nvPr>
            <p:ph type="body" idx="14"/>
          </p:nvPr>
        </p:nvSpPr>
        <p:spPr>
          <a:prstGeom prst="rect">
            <a:avLst/>
          </a:prstGeom>
        </p:spPr>
        <p:txBody>
          <a:bodyPr/>
          <a:lstStyle/>
          <a:p>
            <a:r>
              <a:t>Geometry</a:t>
            </a:r>
          </a:p>
        </p:txBody>
      </p:sp>
      <p:sp>
        <p:nvSpPr>
          <p:cNvPr id="455" name="More than visibility"/>
          <p:cNvSpPr txBox="1">
            <a:spLocks noGrp="1"/>
          </p:cNvSpPr>
          <p:nvPr>
            <p:ph type="body" idx="15"/>
          </p:nvPr>
        </p:nvSpPr>
        <p:spPr>
          <a:prstGeom prst="rect">
            <a:avLst/>
          </a:prstGeom>
        </p:spPr>
        <p:txBody>
          <a:bodyPr/>
          <a:lstStyle/>
          <a:p>
            <a:r>
              <a:t>More than visibility</a:t>
            </a:r>
          </a:p>
        </p:txBody>
      </p:sp>
      <p:pic>
        <p:nvPicPr>
          <p:cNvPr id="456" name="Picture 6" descr="Picture 6"/>
          <p:cNvPicPr>
            <a:picLocks noGrp="1" noChangeAspect="1"/>
          </p:cNvPicPr>
          <p:nvPr>
            <p:ph type="pic" idx="16"/>
          </p:nvPr>
        </p:nvPicPr>
        <p:blipFill>
          <a:blip r:embed="rId4"/>
          <a:stretch>
            <a:fillRect/>
          </a:stretch>
        </p:blipFill>
        <p:spPr>
          <a:prstGeom prst="rect">
            <a:avLst/>
          </a:prstGeom>
        </p:spPr>
      </p:pic>
      <p:grpSp>
        <p:nvGrpSpPr>
          <p:cNvPr id="471" name="Group"/>
          <p:cNvGrpSpPr/>
          <p:nvPr/>
        </p:nvGrpSpPr>
        <p:grpSpPr>
          <a:xfrm>
            <a:off x="9042241" y="3758268"/>
            <a:ext cx="8862137" cy="8487261"/>
            <a:chOff x="41845" y="0"/>
            <a:chExt cx="8862135" cy="8487260"/>
          </a:xfrm>
        </p:grpSpPr>
        <p:grpSp>
          <p:nvGrpSpPr>
            <p:cNvPr id="469" name="neighbors"/>
            <p:cNvGrpSpPr/>
            <p:nvPr/>
          </p:nvGrpSpPr>
          <p:grpSpPr>
            <a:xfrm>
              <a:off x="41845" y="0"/>
              <a:ext cx="8862137" cy="8487261"/>
              <a:chOff x="41845" y="0"/>
              <a:chExt cx="8862136" cy="8487260"/>
            </a:xfrm>
          </p:grpSpPr>
          <p:sp>
            <p:nvSpPr>
              <p:cNvPr id="457" name="Line"/>
              <p:cNvSpPr/>
              <p:nvPr/>
            </p:nvSpPr>
            <p:spPr>
              <a:xfrm flipV="1">
                <a:off x="2980961" y="1767896"/>
                <a:ext cx="1990188" cy="184669"/>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58" name="Line"/>
              <p:cNvSpPr/>
              <p:nvPr/>
            </p:nvSpPr>
            <p:spPr>
              <a:xfrm flipH="1" flipV="1">
                <a:off x="2602641" y="0"/>
                <a:ext cx="378321" cy="1952565"/>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59" name="Line"/>
              <p:cNvSpPr/>
              <p:nvPr/>
            </p:nvSpPr>
            <p:spPr>
              <a:xfrm flipH="1" flipV="1">
                <a:off x="999068" y="1653691"/>
                <a:ext cx="1981894" cy="298874"/>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60" name="Line"/>
              <p:cNvSpPr/>
              <p:nvPr/>
            </p:nvSpPr>
            <p:spPr>
              <a:xfrm>
                <a:off x="1895808" y="6583316"/>
                <a:ext cx="1357774" cy="1459555"/>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61" name="Line"/>
              <p:cNvSpPr/>
              <p:nvPr/>
            </p:nvSpPr>
            <p:spPr>
              <a:xfrm flipH="1" flipV="1">
                <a:off x="1117259" y="4755220"/>
                <a:ext cx="778550" cy="1828097"/>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62" name="Line"/>
              <p:cNvSpPr/>
              <p:nvPr/>
            </p:nvSpPr>
            <p:spPr>
              <a:xfrm flipH="1">
                <a:off x="41845" y="6583316"/>
                <a:ext cx="1853964" cy="722646"/>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63" name="Line"/>
              <p:cNvSpPr/>
              <p:nvPr/>
            </p:nvSpPr>
            <p:spPr>
              <a:xfrm>
                <a:off x="7235461" y="3590864"/>
                <a:ext cx="1021614" cy="1713487"/>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64" name="Line"/>
              <p:cNvSpPr/>
              <p:nvPr/>
            </p:nvSpPr>
            <p:spPr>
              <a:xfrm flipH="1" flipV="1">
                <a:off x="6857141" y="1638299"/>
                <a:ext cx="378320" cy="1952566"/>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65" name="Line"/>
              <p:cNvSpPr/>
              <p:nvPr/>
            </p:nvSpPr>
            <p:spPr>
              <a:xfrm flipH="1">
                <a:off x="6113397" y="3590864"/>
                <a:ext cx="1122065" cy="1656729"/>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66" name="Line"/>
              <p:cNvSpPr/>
              <p:nvPr/>
            </p:nvSpPr>
            <p:spPr>
              <a:xfrm flipV="1">
                <a:off x="7247367" y="2473738"/>
                <a:ext cx="1656615" cy="1103633"/>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67" name="Line"/>
              <p:cNvSpPr/>
              <p:nvPr/>
            </p:nvSpPr>
            <p:spPr>
              <a:xfrm flipV="1">
                <a:off x="1895808" y="6404074"/>
                <a:ext cx="1996644" cy="160194"/>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sp>
            <p:nvSpPr>
              <p:cNvPr id="468" name="Line"/>
              <p:cNvSpPr/>
              <p:nvPr/>
            </p:nvSpPr>
            <p:spPr>
              <a:xfrm flipH="1">
                <a:off x="1321568" y="6583316"/>
                <a:ext cx="574241" cy="1903945"/>
              </a:xfrm>
              <a:prstGeom prst="line">
                <a:avLst/>
              </a:prstGeom>
              <a:noFill/>
              <a:ln w="88900" cap="flat">
                <a:solidFill>
                  <a:schemeClr val="accent1"/>
                </a:solidFill>
                <a:prstDash val="sysDot"/>
                <a:miter lim="400000"/>
              </a:ln>
              <a:effectLst/>
            </p:spPr>
            <p:txBody>
              <a:bodyPr wrap="square" lIns="121919" tIns="121919" rIns="121919" bIns="121919" numCol="1" anchor="t">
                <a:noAutofit/>
              </a:bodyPr>
              <a:lstStyle/>
              <a:p>
                <a:pPr>
                  <a:defRPr>
                    <a:solidFill>
                      <a:srgbClr val="FFFFFF"/>
                    </a:solidFill>
                  </a:defRPr>
                </a:pPr>
                <a:endParaRPr/>
              </a:p>
            </p:txBody>
          </p:sp>
        </p:grpSp>
        <p:sp>
          <p:nvSpPr>
            <p:cNvPr id="470" name="Triangle"/>
            <p:cNvSpPr/>
            <p:nvPr/>
          </p:nvSpPr>
          <p:spPr>
            <a:xfrm>
              <a:off x="1886542" y="1905940"/>
              <a:ext cx="5370688" cy="46764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227" y="0"/>
                  </a:lnTo>
                  <a:lnTo>
                    <a:pt x="21600" y="7850"/>
                  </a:lnTo>
                  <a:lnTo>
                    <a:pt x="0" y="21600"/>
                  </a:lnTo>
                  <a:close/>
                </a:path>
              </a:pathLst>
            </a:custGeom>
            <a:noFill/>
            <a:ln w="88900" cap="flat">
              <a:solidFill>
                <a:schemeClr val="accent1"/>
              </a:solidFill>
              <a:prstDash val="solid"/>
              <a:miter lim="400000"/>
            </a:ln>
            <a:effectLst/>
          </p:spPr>
          <p:txBody>
            <a:bodyPr wrap="square" lIns="121919" tIns="121919" rIns="121919" bIns="121919" numCol="1" anchor="t">
              <a:noAutofit/>
            </a:bodyPr>
            <a:lstStyle/>
            <a:p>
              <a:pPr>
                <a:defRPr>
                  <a:solidFill>
                    <a:srgbClr val="FFFFFF"/>
                  </a:solidFill>
                </a:defRPr>
              </a:pPr>
              <a:endParaRPr/>
            </a:p>
          </p:txBody>
        </p:sp>
      </p:grpSp>
      <p:grpSp>
        <p:nvGrpSpPr>
          <p:cNvPr id="474" name="Group"/>
          <p:cNvGrpSpPr/>
          <p:nvPr/>
        </p:nvGrpSpPr>
        <p:grpSpPr>
          <a:xfrm>
            <a:off x="4827812" y="7048500"/>
            <a:ext cx="9078689" cy="2729798"/>
            <a:chOff x="0" y="0"/>
            <a:chExt cx="9078687" cy="2729797"/>
          </a:xfrm>
        </p:grpSpPr>
        <p:sp>
          <p:nvSpPr>
            <p:cNvPr id="472" name="hit"/>
            <p:cNvSpPr/>
            <p:nvPr/>
          </p:nvSpPr>
          <p:spPr>
            <a:xfrm>
              <a:off x="8697687" y="0"/>
              <a:ext cx="381001" cy="381000"/>
            </a:xfrm>
            <a:prstGeom prst="ellipse">
              <a:avLst/>
            </a:prstGeom>
            <a:solidFill>
              <a:schemeClr val="accent2"/>
            </a:solidFill>
            <a:ln w="12700" cap="flat">
              <a:noFill/>
              <a:miter lim="400000"/>
            </a:ln>
            <a:effectLst/>
          </p:spPr>
          <p:txBody>
            <a:bodyPr wrap="square" lIns="121919" tIns="121919" rIns="121919" bIns="121919" numCol="1" anchor="t">
              <a:noAutofit/>
            </a:bodyPr>
            <a:lstStyle/>
            <a:p>
              <a:endParaRPr/>
            </a:p>
          </p:txBody>
        </p:sp>
        <p:sp>
          <p:nvSpPr>
            <p:cNvPr id="473" name="ray"/>
            <p:cNvSpPr/>
            <p:nvPr/>
          </p:nvSpPr>
          <p:spPr>
            <a:xfrm flipV="1">
              <a:off x="0" y="197710"/>
              <a:ext cx="8893284" cy="2532088"/>
            </a:xfrm>
            <a:prstGeom prst="line">
              <a:avLst/>
            </a:prstGeom>
            <a:noFill/>
            <a:ln w="88900" cap="flat">
              <a:solidFill>
                <a:schemeClr val="accent2">
                  <a:lumOff val="11813"/>
                </a:schemeClr>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andom_night_00003.png" descr="random_night_00003.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479" name="Geometry"/>
          <p:cNvSpPr txBox="1">
            <a:spLocks noGrp="1"/>
          </p:cNvSpPr>
          <p:nvPr>
            <p:ph type="body" idx="14"/>
          </p:nvPr>
        </p:nvSpPr>
        <p:spPr>
          <a:prstGeom prst="rect">
            <a:avLst/>
          </a:prstGeom>
        </p:spPr>
        <p:txBody>
          <a:bodyPr/>
          <a:lstStyle/>
          <a:p>
            <a:r>
              <a:t>Geometry</a:t>
            </a:r>
          </a:p>
        </p:txBody>
      </p:sp>
      <p:sp>
        <p:nvSpPr>
          <p:cNvPr id="480" name="More than visibility"/>
          <p:cNvSpPr txBox="1">
            <a:spLocks noGrp="1"/>
          </p:cNvSpPr>
          <p:nvPr>
            <p:ph type="body" idx="15"/>
          </p:nvPr>
        </p:nvSpPr>
        <p:spPr>
          <a:prstGeom prst="rect">
            <a:avLst/>
          </a:prstGeom>
        </p:spPr>
        <p:txBody>
          <a:bodyPr/>
          <a:lstStyle/>
          <a:p>
            <a:r>
              <a:t>More than visibility</a:t>
            </a:r>
          </a:p>
        </p:txBody>
      </p:sp>
      <p:pic>
        <p:nvPicPr>
          <p:cNvPr id="481" name="Picture 6" descr="Picture 6"/>
          <p:cNvPicPr>
            <a:picLocks noGrp="1" noChangeAspect="1"/>
          </p:cNvPicPr>
          <p:nvPr>
            <p:ph type="pic" idx="16"/>
          </p:nvPr>
        </p:nvPicPr>
        <p:blipFill>
          <a:blip r:embed="rId4"/>
          <a:stretch>
            <a:fillRect/>
          </a:stretch>
        </p:blipFill>
        <p:spPr>
          <a:prstGeom prst="rect">
            <a:avLst/>
          </a:prstGeom>
        </p:spPr>
      </p:pic>
      <p:grpSp>
        <p:nvGrpSpPr>
          <p:cNvPr id="488" name="Group"/>
          <p:cNvGrpSpPr/>
          <p:nvPr/>
        </p:nvGrpSpPr>
        <p:grpSpPr>
          <a:xfrm>
            <a:off x="8884402" y="5330645"/>
            <a:ext cx="12261523" cy="1905001"/>
            <a:chOff x="-3955778" y="0"/>
            <a:chExt cx="12261522" cy="1905000"/>
          </a:xfrm>
        </p:grpSpPr>
        <p:sp>
          <p:nvSpPr>
            <p:cNvPr id="482" name="1…"/>
            <p:cNvSpPr/>
            <p:nvPr/>
          </p:nvSpPr>
          <p:spPr>
            <a:xfrm>
              <a:off x="-76257" y="0"/>
              <a:ext cx="2290090"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p>
              <a:pPr algn="ctr">
                <a:lnSpc>
                  <a:spcPct val="150000"/>
                </a:lnSpc>
                <a:defRPr>
                  <a:solidFill>
                    <a:srgbClr val="A6A6A6"/>
                  </a:solidFill>
                  <a:latin typeface="Roboto"/>
                  <a:ea typeface="Roboto"/>
                  <a:cs typeface="Roboto"/>
                  <a:sym typeface="Roboto"/>
                </a:defRPr>
              </a:pPr>
              <a:r>
                <a:t>1</a:t>
              </a:r>
            </a:p>
            <a:p>
              <a:pPr algn="ctr">
                <a:lnSpc>
                  <a:spcPct val="150000"/>
                </a:lnSpc>
                <a:defRPr>
                  <a:solidFill>
                    <a:srgbClr val="A6A6A6"/>
                  </a:solidFill>
                  <a:latin typeface="Roboto"/>
                  <a:ea typeface="Roboto"/>
                  <a:cs typeface="Roboto"/>
                  <a:sym typeface="Roboto"/>
                </a:defRPr>
              </a:pPr>
              <a:r>
                <a:t>2</a:t>
              </a:r>
            </a:p>
          </p:txBody>
        </p:sp>
        <p:sp>
          <p:nvSpPr>
            <p:cNvPr id="483" name="2"/>
            <p:cNvSpPr/>
            <p:nvPr/>
          </p:nvSpPr>
          <p:spPr>
            <a:xfrm>
              <a:off x="2211449" y="0"/>
              <a:ext cx="1514414"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2</a:t>
              </a:r>
            </a:p>
          </p:txBody>
        </p:sp>
        <p:sp>
          <p:nvSpPr>
            <p:cNvPr id="484" name="3"/>
            <p:cNvSpPr/>
            <p:nvPr/>
          </p:nvSpPr>
          <p:spPr>
            <a:xfrm>
              <a:off x="3736586" y="0"/>
              <a:ext cx="1514415"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3</a:t>
              </a:r>
            </a:p>
          </p:txBody>
        </p:sp>
        <p:sp>
          <p:nvSpPr>
            <p:cNvPr id="485" name="4"/>
            <p:cNvSpPr/>
            <p:nvPr/>
          </p:nvSpPr>
          <p:spPr>
            <a:xfrm>
              <a:off x="5261723" y="0"/>
              <a:ext cx="1128067"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4</a:t>
              </a:r>
            </a:p>
          </p:txBody>
        </p:sp>
        <p:sp>
          <p:nvSpPr>
            <p:cNvPr id="486" name="5"/>
            <p:cNvSpPr/>
            <p:nvPr/>
          </p:nvSpPr>
          <p:spPr>
            <a:xfrm>
              <a:off x="6405577" y="0"/>
              <a:ext cx="1900167"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5</a:t>
              </a:r>
            </a:p>
          </p:txBody>
        </p:sp>
        <p:sp>
          <p:nvSpPr>
            <p:cNvPr id="487" name="Chair 1"/>
            <p:cNvSpPr txBox="1"/>
            <p:nvPr/>
          </p:nvSpPr>
          <p:spPr>
            <a:xfrm>
              <a:off x="-3955779" y="363855"/>
              <a:ext cx="2725624" cy="117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9" tIns="121919" rIns="121919" bIns="121919" numCol="1" anchor="t">
              <a:spAutoFit/>
            </a:bodyPr>
            <a:lstStyle>
              <a:lvl1pPr>
                <a:lnSpc>
                  <a:spcPct val="150000"/>
                </a:lnSpc>
                <a:defRPr>
                  <a:solidFill>
                    <a:srgbClr val="A6A6A6"/>
                  </a:solidFill>
                  <a:latin typeface="Roboto"/>
                  <a:ea typeface="Roboto"/>
                  <a:cs typeface="Roboto"/>
                  <a:sym typeface="Roboto"/>
                </a:defRPr>
              </a:lvl1pPr>
            </a:lstStyle>
            <a:p>
              <a:r>
                <a:t>Chair 1</a:t>
              </a:r>
            </a:p>
          </p:txBody>
        </p:sp>
      </p:grpSp>
      <p:grpSp>
        <p:nvGrpSpPr>
          <p:cNvPr id="495" name="Group"/>
          <p:cNvGrpSpPr/>
          <p:nvPr/>
        </p:nvGrpSpPr>
        <p:grpSpPr>
          <a:xfrm>
            <a:off x="8884402" y="9521645"/>
            <a:ext cx="12261523" cy="1905001"/>
            <a:chOff x="-3955778" y="0"/>
            <a:chExt cx="12261522" cy="1905000"/>
          </a:xfrm>
        </p:grpSpPr>
        <p:sp>
          <p:nvSpPr>
            <p:cNvPr id="489" name="6…"/>
            <p:cNvSpPr/>
            <p:nvPr/>
          </p:nvSpPr>
          <p:spPr>
            <a:xfrm>
              <a:off x="-76257" y="0"/>
              <a:ext cx="2290090"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p>
              <a:pPr algn="ctr">
                <a:lnSpc>
                  <a:spcPct val="150000"/>
                </a:lnSpc>
                <a:defRPr>
                  <a:solidFill>
                    <a:srgbClr val="A6A6A6"/>
                  </a:solidFill>
                  <a:latin typeface="Roboto"/>
                  <a:ea typeface="Roboto"/>
                  <a:cs typeface="Roboto"/>
                  <a:sym typeface="Roboto"/>
                </a:defRPr>
              </a:pPr>
              <a:r>
                <a:t>6</a:t>
              </a:r>
            </a:p>
            <a:p>
              <a:pPr algn="ctr">
                <a:lnSpc>
                  <a:spcPct val="150000"/>
                </a:lnSpc>
                <a:defRPr>
                  <a:solidFill>
                    <a:srgbClr val="A6A6A6"/>
                  </a:solidFill>
                  <a:latin typeface="Roboto"/>
                  <a:ea typeface="Roboto"/>
                  <a:cs typeface="Roboto"/>
                  <a:sym typeface="Roboto"/>
                </a:defRPr>
              </a:pPr>
              <a:r>
                <a:t>2</a:t>
              </a:r>
            </a:p>
          </p:txBody>
        </p:sp>
        <p:sp>
          <p:nvSpPr>
            <p:cNvPr id="490" name="7"/>
            <p:cNvSpPr/>
            <p:nvPr/>
          </p:nvSpPr>
          <p:spPr>
            <a:xfrm>
              <a:off x="2211449" y="0"/>
              <a:ext cx="1514414"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7</a:t>
              </a:r>
            </a:p>
          </p:txBody>
        </p:sp>
        <p:sp>
          <p:nvSpPr>
            <p:cNvPr id="491" name="8"/>
            <p:cNvSpPr/>
            <p:nvPr/>
          </p:nvSpPr>
          <p:spPr>
            <a:xfrm>
              <a:off x="3736586" y="0"/>
              <a:ext cx="1514415"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8</a:t>
              </a:r>
            </a:p>
          </p:txBody>
        </p:sp>
        <p:sp>
          <p:nvSpPr>
            <p:cNvPr id="492" name="9"/>
            <p:cNvSpPr/>
            <p:nvPr/>
          </p:nvSpPr>
          <p:spPr>
            <a:xfrm>
              <a:off x="5261723" y="0"/>
              <a:ext cx="1128067"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9</a:t>
              </a:r>
            </a:p>
          </p:txBody>
        </p:sp>
        <p:sp>
          <p:nvSpPr>
            <p:cNvPr id="493" name="10"/>
            <p:cNvSpPr/>
            <p:nvPr/>
          </p:nvSpPr>
          <p:spPr>
            <a:xfrm>
              <a:off x="6405577" y="0"/>
              <a:ext cx="1900167"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10</a:t>
              </a:r>
            </a:p>
          </p:txBody>
        </p:sp>
        <p:sp>
          <p:nvSpPr>
            <p:cNvPr id="494" name="Chair 2"/>
            <p:cNvSpPr txBox="1"/>
            <p:nvPr/>
          </p:nvSpPr>
          <p:spPr>
            <a:xfrm>
              <a:off x="-3955779" y="363855"/>
              <a:ext cx="2725624" cy="117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9" tIns="121919" rIns="121919" bIns="121919" numCol="1" anchor="t">
              <a:spAutoFit/>
            </a:bodyPr>
            <a:lstStyle>
              <a:lvl1pPr>
                <a:lnSpc>
                  <a:spcPct val="150000"/>
                </a:lnSpc>
                <a:defRPr>
                  <a:solidFill>
                    <a:srgbClr val="A6A6A6"/>
                  </a:solidFill>
                  <a:latin typeface="Roboto"/>
                  <a:ea typeface="Roboto"/>
                  <a:cs typeface="Roboto"/>
                  <a:sym typeface="Roboto"/>
                </a:defRPr>
              </a:lvl1pPr>
            </a:lstStyle>
            <a:p>
              <a:r>
                <a:t>Chair 2</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9" name="random_night_00003.png" descr="random_night_00003.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500" name="Geometry"/>
          <p:cNvSpPr txBox="1">
            <a:spLocks noGrp="1"/>
          </p:cNvSpPr>
          <p:nvPr>
            <p:ph type="body" idx="14"/>
          </p:nvPr>
        </p:nvSpPr>
        <p:spPr>
          <a:prstGeom prst="rect">
            <a:avLst/>
          </a:prstGeom>
        </p:spPr>
        <p:txBody>
          <a:bodyPr/>
          <a:lstStyle/>
          <a:p>
            <a:r>
              <a:t>Geometry</a:t>
            </a:r>
          </a:p>
        </p:txBody>
      </p:sp>
      <p:sp>
        <p:nvSpPr>
          <p:cNvPr id="501" name="More than visibility"/>
          <p:cNvSpPr txBox="1">
            <a:spLocks noGrp="1"/>
          </p:cNvSpPr>
          <p:nvPr>
            <p:ph type="body" idx="15"/>
          </p:nvPr>
        </p:nvSpPr>
        <p:spPr>
          <a:prstGeom prst="rect">
            <a:avLst/>
          </a:prstGeom>
        </p:spPr>
        <p:txBody>
          <a:bodyPr/>
          <a:lstStyle/>
          <a:p>
            <a:r>
              <a:t>More than visibility</a:t>
            </a:r>
          </a:p>
        </p:txBody>
      </p:sp>
      <p:pic>
        <p:nvPicPr>
          <p:cNvPr id="502" name="Picture 6" descr="Picture 6"/>
          <p:cNvPicPr>
            <a:picLocks noGrp="1" noChangeAspect="1"/>
          </p:cNvPicPr>
          <p:nvPr>
            <p:ph type="pic" idx="16"/>
          </p:nvPr>
        </p:nvPicPr>
        <p:blipFill>
          <a:blip r:embed="rId4"/>
          <a:stretch>
            <a:fillRect/>
          </a:stretch>
        </p:blipFill>
        <p:spPr>
          <a:prstGeom prst="rect">
            <a:avLst/>
          </a:prstGeom>
        </p:spPr>
      </p:pic>
      <p:grpSp>
        <p:nvGrpSpPr>
          <p:cNvPr id="509" name="Group"/>
          <p:cNvGrpSpPr/>
          <p:nvPr/>
        </p:nvGrpSpPr>
        <p:grpSpPr>
          <a:xfrm>
            <a:off x="8884402" y="5330645"/>
            <a:ext cx="12261523" cy="1905001"/>
            <a:chOff x="-3955778" y="0"/>
            <a:chExt cx="12261522" cy="1905000"/>
          </a:xfrm>
        </p:grpSpPr>
        <p:sp>
          <p:nvSpPr>
            <p:cNvPr id="503" name="1…"/>
            <p:cNvSpPr/>
            <p:nvPr/>
          </p:nvSpPr>
          <p:spPr>
            <a:xfrm>
              <a:off x="-76257" y="0"/>
              <a:ext cx="2290090"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p>
              <a:pPr algn="ctr">
                <a:lnSpc>
                  <a:spcPct val="150000"/>
                </a:lnSpc>
                <a:defRPr>
                  <a:solidFill>
                    <a:srgbClr val="A6A6A6"/>
                  </a:solidFill>
                  <a:latin typeface="Roboto"/>
                  <a:ea typeface="Roboto"/>
                  <a:cs typeface="Roboto"/>
                  <a:sym typeface="Roboto"/>
                </a:defRPr>
              </a:pPr>
              <a:r>
                <a:t>1</a:t>
              </a:r>
            </a:p>
            <a:p>
              <a:pPr algn="ctr">
                <a:lnSpc>
                  <a:spcPct val="150000"/>
                </a:lnSpc>
                <a:defRPr>
                  <a:solidFill>
                    <a:srgbClr val="A6A6A6"/>
                  </a:solidFill>
                  <a:latin typeface="Roboto"/>
                  <a:ea typeface="Roboto"/>
                  <a:cs typeface="Roboto"/>
                  <a:sym typeface="Roboto"/>
                </a:defRPr>
              </a:pPr>
              <a:r>
                <a:t>2</a:t>
              </a:r>
            </a:p>
          </p:txBody>
        </p:sp>
        <p:sp>
          <p:nvSpPr>
            <p:cNvPr id="504" name="2"/>
            <p:cNvSpPr/>
            <p:nvPr/>
          </p:nvSpPr>
          <p:spPr>
            <a:xfrm>
              <a:off x="2211449" y="0"/>
              <a:ext cx="1514414"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2</a:t>
              </a:r>
            </a:p>
          </p:txBody>
        </p:sp>
        <p:sp>
          <p:nvSpPr>
            <p:cNvPr id="505" name="3"/>
            <p:cNvSpPr/>
            <p:nvPr/>
          </p:nvSpPr>
          <p:spPr>
            <a:xfrm>
              <a:off x="3736586" y="0"/>
              <a:ext cx="1514415"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3</a:t>
              </a:r>
            </a:p>
          </p:txBody>
        </p:sp>
        <p:sp>
          <p:nvSpPr>
            <p:cNvPr id="506" name="4"/>
            <p:cNvSpPr/>
            <p:nvPr/>
          </p:nvSpPr>
          <p:spPr>
            <a:xfrm>
              <a:off x="5261723" y="0"/>
              <a:ext cx="1128067"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4</a:t>
              </a:r>
            </a:p>
          </p:txBody>
        </p:sp>
        <p:sp>
          <p:nvSpPr>
            <p:cNvPr id="507" name="5"/>
            <p:cNvSpPr/>
            <p:nvPr/>
          </p:nvSpPr>
          <p:spPr>
            <a:xfrm>
              <a:off x="6405577" y="0"/>
              <a:ext cx="1900167"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5</a:t>
              </a:r>
            </a:p>
          </p:txBody>
        </p:sp>
        <p:sp>
          <p:nvSpPr>
            <p:cNvPr id="508" name="Table 1"/>
            <p:cNvSpPr txBox="1"/>
            <p:nvPr/>
          </p:nvSpPr>
          <p:spPr>
            <a:xfrm>
              <a:off x="-3955779" y="363855"/>
              <a:ext cx="2798290" cy="117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9" tIns="121919" rIns="121919" bIns="121919" numCol="1" anchor="t">
              <a:spAutoFit/>
            </a:bodyPr>
            <a:lstStyle>
              <a:lvl1pPr>
                <a:lnSpc>
                  <a:spcPct val="150000"/>
                </a:lnSpc>
                <a:defRPr>
                  <a:solidFill>
                    <a:srgbClr val="A6A6A6"/>
                  </a:solidFill>
                  <a:latin typeface="Roboto"/>
                  <a:ea typeface="Roboto"/>
                  <a:cs typeface="Roboto"/>
                  <a:sym typeface="Roboto"/>
                </a:defRPr>
              </a:lvl1pPr>
            </a:lstStyle>
            <a:p>
              <a:r>
                <a:t>Table 1</a:t>
              </a:r>
            </a:p>
          </p:txBody>
        </p:sp>
      </p:grpSp>
      <p:grpSp>
        <p:nvGrpSpPr>
          <p:cNvPr id="516" name="Group"/>
          <p:cNvGrpSpPr/>
          <p:nvPr/>
        </p:nvGrpSpPr>
        <p:grpSpPr>
          <a:xfrm>
            <a:off x="8884402" y="9521645"/>
            <a:ext cx="12261523" cy="1905001"/>
            <a:chOff x="-3955778" y="0"/>
            <a:chExt cx="12261522" cy="1905000"/>
          </a:xfrm>
        </p:grpSpPr>
        <p:sp>
          <p:nvSpPr>
            <p:cNvPr id="510" name="6…"/>
            <p:cNvSpPr/>
            <p:nvPr/>
          </p:nvSpPr>
          <p:spPr>
            <a:xfrm>
              <a:off x="-76257" y="0"/>
              <a:ext cx="2290090"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p>
              <a:pPr algn="ctr">
                <a:lnSpc>
                  <a:spcPct val="150000"/>
                </a:lnSpc>
                <a:defRPr>
                  <a:solidFill>
                    <a:srgbClr val="A6A6A6"/>
                  </a:solidFill>
                  <a:latin typeface="Roboto"/>
                  <a:ea typeface="Roboto"/>
                  <a:cs typeface="Roboto"/>
                  <a:sym typeface="Roboto"/>
                </a:defRPr>
              </a:pPr>
              <a:r>
                <a:t>6</a:t>
              </a:r>
            </a:p>
            <a:p>
              <a:pPr algn="ctr">
                <a:lnSpc>
                  <a:spcPct val="150000"/>
                </a:lnSpc>
                <a:defRPr>
                  <a:solidFill>
                    <a:srgbClr val="A6A6A6"/>
                  </a:solidFill>
                  <a:latin typeface="Roboto"/>
                  <a:ea typeface="Roboto"/>
                  <a:cs typeface="Roboto"/>
                  <a:sym typeface="Roboto"/>
                </a:defRPr>
              </a:pPr>
              <a:r>
                <a:t>2</a:t>
              </a:r>
            </a:p>
          </p:txBody>
        </p:sp>
        <p:sp>
          <p:nvSpPr>
            <p:cNvPr id="511" name="7"/>
            <p:cNvSpPr/>
            <p:nvPr/>
          </p:nvSpPr>
          <p:spPr>
            <a:xfrm>
              <a:off x="2211449" y="0"/>
              <a:ext cx="1514414"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7</a:t>
              </a:r>
            </a:p>
          </p:txBody>
        </p:sp>
        <p:sp>
          <p:nvSpPr>
            <p:cNvPr id="512" name="8"/>
            <p:cNvSpPr/>
            <p:nvPr/>
          </p:nvSpPr>
          <p:spPr>
            <a:xfrm>
              <a:off x="3736586" y="0"/>
              <a:ext cx="1514415"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8</a:t>
              </a:r>
            </a:p>
          </p:txBody>
        </p:sp>
        <p:sp>
          <p:nvSpPr>
            <p:cNvPr id="513" name="9"/>
            <p:cNvSpPr/>
            <p:nvPr/>
          </p:nvSpPr>
          <p:spPr>
            <a:xfrm>
              <a:off x="5261723" y="0"/>
              <a:ext cx="1128067"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9</a:t>
              </a:r>
            </a:p>
          </p:txBody>
        </p:sp>
        <p:sp>
          <p:nvSpPr>
            <p:cNvPr id="514" name="10"/>
            <p:cNvSpPr/>
            <p:nvPr/>
          </p:nvSpPr>
          <p:spPr>
            <a:xfrm>
              <a:off x="6405577" y="0"/>
              <a:ext cx="1900167" cy="1905000"/>
            </a:xfrm>
            <a:prstGeom prst="rect">
              <a:avLst/>
            </a:prstGeom>
            <a:solidFill>
              <a:schemeClr val="accent2">
                <a:alpha val="90000"/>
              </a:schemeClr>
            </a:solidFill>
            <a:ln w="50800" cap="flat">
              <a:solidFill>
                <a:srgbClr val="FFFFFF"/>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10</a:t>
              </a:r>
            </a:p>
          </p:txBody>
        </p:sp>
        <p:sp>
          <p:nvSpPr>
            <p:cNvPr id="515" name="Table 2"/>
            <p:cNvSpPr txBox="1"/>
            <p:nvPr/>
          </p:nvSpPr>
          <p:spPr>
            <a:xfrm>
              <a:off x="-3955779" y="363855"/>
              <a:ext cx="2798290" cy="117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21919" tIns="121919" rIns="121919" bIns="121919" numCol="1" anchor="t">
              <a:spAutoFit/>
            </a:bodyPr>
            <a:lstStyle>
              <a:lvl1pPr>
                <a:lnSpc>
                  <a:spcPct val="150000"/>
                </a:lnSpc>
                <a:defRPr>
                  <a:solidFill>
                    <a:srgbClr val="A6A6A6"/>
                  </a:solidFill>
                  <a:latin typeface="Roboto"/>
                  <a:ea typeface="Roboto"/>
                  <a:cs typeface="Roboto"/>
                  <a:sym typeface="Roboto"/>
                </a:defRPr>
              </a:lvl1pPr>
            </a:lstStyle>
            <a:p>
              <a:r>
                <a:t>Table 2</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random_night_00003.png" descr="random_night_00003.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521" name="Material parameters in buffer…"/>
          <p:cNvSpPr txBox="1">
            <a:spLocks noGrp="1"/>
          </p:cNvSpPr>
          <p:nvPr>
            <p:ph type="body" idx="14"/>
          </p:nvPr>
        </p:nvSpPr>
        <p:spPr>
          <a:prstGeom prst="rect">
            <a:avLst/>
          </a:prstGeom>
        </p:spPr>
        <p:txBody>
          <a:bodyPr/>
          <a:lstStyle/>
          <a:p>
            <a:r>
              <a:t>Material parameters in buffer</a:t>
            </a:r>
          </a:p>
          <a:p>
            <a:endParaRPr/>
          </a:p>
          <a:p>
            <a:endParaRPr/>
          </a:p>
          <a:p>
            <a:r>
              <a:t>Textures in descriptor heap</a:t>
            </a:r>
          </a:p>
        </p:txBody>
      </p:sp>
      <p:sp>
        <p:nvSpPr>
          <p:cNvPr id="522" name="More than visibility"/>
          <p:cNvSpPr txBox="1">
            <a:spLocks noGrp="1"/>
          </p:cNvSpPr>
          <p:nvPr>
            <p:ph type="body" idx="15"/>
          </p:nvPr>
        </p:nvSpPr>
        <p:spPr>
          <a:prstGeom prst="rect">
            <a:avLst/>
          </a:prstGeom>
        </p:spPr>
        <p:txBody>
          <a:bodyPr/>
          <a:lstStyle/>
          <a:p>
            <a:r>
              <a:t>More than visibility</a:t>
            </a:r>
          </a:p>
        </p:txBody>
      </p:sp>
      <p:pic>
        <p:nvPicPr>
          <p:cNvPr id="523" name="Picture 6" descr="Picture 6"/>
          <p:cNvPicPr>
            <a:picLocks noGrp="1" noChangeAspect="1"/>
          </p:cNvPicPr>
          <p:nvPr>
            <p:ph type="pic" idx="16"/>
          </p:nvPr>
        </p:nvPicPr>
        <p:blipFill>
          <a:blip r:embed="rId4"/>
          <a:stretch>
            <a:fillRect/>
          </a:stretch>
        </p:blipFill>
        <p:spPr>
          <a:prstGeom prst="rect">
            <a:avLst/>
          </a:prstGeom>
        </p:spPr>
      </p:pic>
      <p:grpSp>
        <p:nvGrpSpPr>
          <p:cNvPr id="530" name="parameters"/>
          <p:cNvGrpSpPr/>
          <p:nvPr/>
        </p:nvGrpSpPr>
        <p:grpSpPr>
          <a:xfrm>
            <a:off x="6278909" y="5334000"/>
            <a:ext cx="17145001" cy="1905000"/>
            <a:chOff x="0" y="0"/>
            <a:chExt cx="17145000" cy="1905000"/>
          </a:xfrm>
        </p:grpSpPr>
        <p:sp>
          <p:nvSpPr>
            <p:cNvPr id="524" name="1"/>
            <p:cNvSpPr/>
            <p:nvPr/>
          </p:nvSpPr>
          <p:spPr>
            <a:xfrm>
              <a:off x="0" y="0"/>
              <a:ext cx="2857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1</a:t>
              </a:r>
            </a:p>
          </p:txBody>
        </p:sp>
        <p:sp>
          <p:nvSpPr>
            <p:cNvPr id="525" name="2"/>
            <p:cNvSpPr/>
            <p:nvPr/>
          </p:nvSpPr>
          <p:spPr>
            <a:xfrm>
              <a:off x="2857500" y="0"/>
              <a:ext cx="2857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2</a:t>
              </a:r>
            </a:p>
          </p:txBody>
        </p:sp>
        <p:sp>
          <p:nvSpPr>
            <p:cNvPr id="526" name="3"/>
            <p:cNvSpPr/>
            <p:nvPr/>
          </p:nvSpPr>
          <p:spPr>
            <a:xfrm>
              <a:off x="5715000" y="0"/>
              <a:ext cx="2857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3</a:t>
              </a:r>
            </a:p>
          </p:txBody>
        </p:sp>
        <p:sp>
          <p:nvSpPr>
            <p:cNvPr id="527" name="4"/>
            <p:cNvSpPr/>
            <p:nvPr/>
          </p:nvSpPr>
          <p:spPr>
            <a:xfrm>
              <a:off x="8572500" y="0"/>
              <a:ext cx="2857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4</a:t>
              </a:r>
            </a:p>
          </p:txBody>
        </p:sp>
        <p:sp>
          <p:nvSpPr>
            <p:cNvPr id="528" name="5"/>
            <p:cNvSpPr/>
            <p:nvPr/>
          </p:nvSpPr>
          <p:spPr>
            <a:xfrm>
              <a:off x="11430000" y="0"/>
              <a:ext cx="2857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5</a:t>
              </a:r>
            </a:p>
          </p:txBody>
        </p:sp>
        <p:sp>
          <p:nvSpPr>
            <p:cNvPr id="529" name="6"/>
            <p:cNvSpPr/>
            <p:nvPr/>
          </p:nvSpPr>
          <p:spPr>
            <a:xfrm>
              <a:off x="14287500" y="0"/>
              <a:ext cx="2857500" cy="1905000"/>
            </a:xfrm>
            <a:prstGeom prst="rect">
              <a:avLst/>
            </a:prstGeom>
            <a:solidFill>
              <a:srgbClr val="FFFFFF">
                <a:alpha val="90000"/>
              </a:srgbClr>
            </a:solidFill>
            <a:ln w="50800" cap="flat">
              <a:solidFill>
                <a:schemeClr val="accent1"/>
              </a:solidFill>
              <a:prstDash val="solid"/>
              <a:miter lim="400000"/>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6</a:t>
              </a:r>
            </a:p>
          </p:txBody>
        </p:sp>
      </p:grpSp>
      <p:grpSp>
        <p:nvGrpSpPr>
          <p:cNvPr id="538" name="textures"/>
          <p:cNvGrpSpPr/>
          <p:nvPr/>
        </p:nvGrpSpPr>
        <p:grpSpPr>
          <a:xfrm>
            <a:off x="6278909" y="9524520"/>
            <a:ext cx="17145001" cy="1905001"/>
            <a:chOff x="0" y="0"/>
            <a:chExt cx="17145000" cy="1905000"/>
          </a:xfrm>
        </p:grpSpPr>
        <p:sp>
          <p:nvSpPr>
            <p:cNvPr id="531" name="1"/>
            <p:cNvSpPr/>
            <p:nvPr/>
          </p:nvSpPr>
          <p:spPr>
            <a:xfrm>
              <a:off x="0" y="0"/>
              <a:ext cx="952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1</a:t>
              </a:r>
            </a:p>
          </p:txBody>
        </p:sp>
        <p:sp>
          <p:nvSpPr>
            <p:cNvPr id="532" name="2"/>
            <p:cNvSpPr/>
            <p:nvPr/>
          </p:nvSpPr>
          <p:spPr>
            <a:xfrm>
              <a:off x="952500" y="0"/>
              <a:ext cx="952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2</a:t>
              </a:r>
            </a:p>
          </p:txBody>
        </p:sp>
        <p:sp>
          <p:nvSpPr>
            <p:cNvPr id="533" name="3"/>
            <p:cNvSpPr/>
            <p:nvPr/>
          </p:nvSpPr>
          <p:spPr>
            <a:xfrm>
              <a:off x="1905000" y="0"/>
              <a:ext cx="952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3</a:t>
              </a:r>
            </a:p>
          </p:txBody>
        </p:sp>
        <p:sp>
          <p:nvSpPr>
            <p:cNvPr id="534" name="4"/>
            <p:cNvSpPr/>
            <p:nvPr/>
          </p:nvSpPr>
          <p:spPr>
            <a:xfrm>
              <a:off x="2857500" y="0"/>
              <a:ext cx="952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4</a:t>
              </a:r>
            </a:p>
          </p:txBody>
        </p:sp>
        <p:sp>
          <p:nvSpPr>
            <p:cNvPr id="535" name="5"/>
            <p:cNvSpPr/>
            <p:nvPr/>
          </p:nvSpPr>
          <p:spPr>
            <a:xfrm>
              <a:off x="3810000" y="0"/>
              <a:ext cx="952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5</a:t>
              </a:r>
            </a:p>
          </p:txBody>
        </p:sp>
        <p:sp>
          <p:nvSpPr>
            <p:cNvPr id="536" name="6"/>
            <p:cNvSpPr/>
            <p:nvPr/>
          </p:nvSpPr>
          <p:spPr>
            <a:xfrm>
              <a:off x="4762500" y="0"/>
              <a:ext cx="9525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6</a:t>
              </a:r>
            </a:p>
          </p:txBody>
        </p:sp>
        <p:sp>
          <p:nvSpPr>
            <p:cNvPr id="537" name="Draw calls"/>
            <p:cNvSpPr/>
            <p:nvPr/>
          </p:nvSpPr>
          <p:spPr>
            <a:xfrm>
              <a:off x="5715000" y="0"/>
              <a:ext cx="11430000" cy="1905000"/>
            </a:xfrm>
            <a:prstGeom prst="rect">
              <a:avLst/>
            </a:prstGeom>
            <a:solidFill>
              <a:srgbClr val="FFFFFF">
                <a:alpha val="90000"/>
              </a:srgbClr>
            </a:solidFill>
            <a:ln w="50800" cap="flat">
              <a:solidFill>
                <a:schemeClr val="accent1"/>
              </a:solidFill>
              <a:prstDash val="solid"/>
              <a:round/>
            </a:ln>
            <a:effectLst/>
            <a:extLst>
              <a:ext uri="{C572A759-6A51-4108-AA02-DFA0A04FC94B}">
                <ma14:wrappingTextBoxFlag xmlns="" xmlns:ma14="http://schemas.microsoft.com/office/mac/drawingml/2011/main" val="1"/>
              </a:ext>
            </a:extLst>
          </p:spPr>
          <p:txBody>
            <a:bodyPr wrap="square" lIns="121919" tIns="121919" rIns="121919" bIns="121919" numCol="1" anchor="ctr">
              <a:noAutofit/>
            </a:bodyPr>
            <a:lstStyle>
              <a:lvl1pPr algn="ctr">
                <a:lnSpc>
                  <a:spcPct val="150000"/>
                </a:lnSpc>
                <a:defRPr>
                  <a:solidFill>
                    <a:srgbClr val="A6A6A6"/>
                  </a:solidFill>
                  <a:latin typeface="Roboto"/>
                  <a:ea typeface="Roboto"/>
                  <a:cs typeface="Roboto"/>
                  <a:sym typeface="Roboto"/>
                </a:defRPr>
              </a:lvl1pPr>
            </a:lstStyle>
            <a:p>
              <a:r>
                <a:t>Draw calls</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 name="random_night_00003.png" descr="random_night_00003.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543" name="Lighting"/>
          <p:cNvSpPr txBox="1">
            <a:spLocks noGrp="1"/>
          </p:cNvSpPr>
          <p:nvPr>
            <p:ph type="body" idx="14"/>
          </p:nvPr>
        </p:nvSpPr>
        <p:spPr>
          <a:prstGeom prst="rect">
            <a:avLst/>
          </a:prstGeom>
        </p:spPr>
        <p:txBody>
          <a:bodyPr/>
          <a:lstStyle/>
          <a:p>
            <a:r>
              <a:t>Lighting</a:t>
            </a:r>
          </a:p>
        </p:txBody>
      </p:sp>
      <p:sp>
        <p:nvSpPr>
          <p:cNvPr id="544" name="More than visibility"/>
          <p:cNvSpPr txBox="1">
            <a:spLocks noGrp="1"/>
          </p:cNvSpPr>
          <p:nvPr>
            <p:ph type="body" idx="15"/>
          </p:nvPr>
        </p:nvSpPr>
        <p:spPr>
          <a:prstGeom prst="rect">
            <a:avLst/>
          </a:prstGeom>
        </p:spPr>
        <p:txBody>
          <a:bodyPr/>
          <a:lstStyle/>
          <a:p>
            <a:r>
              <a:t>More than visibility</a:t>
            </a:r>
          </a:p>
        </p:txBody>
      </p:sp>
      <p:pic>
        <p:nvPicPr>
          <p:cNvPr id="545" name="Picture 6" descr="Picture 6"/>
          <p:cNvPicPr>
            <a:picLocks noGrp="1" noChangeAspect="1"/>
          </p:cNvPicPr>
          <p:nvPr>
            <p:ph type="pic" idx="16"/>
          </p:nvPr>
        </p:nvPicPr>
        <p:blipFill>
          <a:blip r:embed="rId4"/>
          <a:stretch>
            <a:fillRect/>
          </a:stretch>
        </p:blipFill>
        <p:spPr>
          <a:prstGeom prst="rect">
            <a:avLst/>
          </a:prstGeom>
        </p:spPr>
      </p:pic>
      <p:pic>
        <p:nvPicPr>
          <p:cNvPr id="546" name="240_pointlight_data_struct.png" descr="240_pointlight_data_struct.png"/>
          <p:cNvPicPr>
            <a:picLocks noChangeAspect="1"/>
          </p:cNvPicPr>
          <p:nvPr/>
        </p:nvPicPr>
        <p:blipFill>
          <a:blip r:embed="rId5"/>
          <a:stretch>
            <a:fillRect/>
          </a:stretch>
        </p:blipFill>
        <p:spPr>
          <a:xfrm>
            <a:off x="7028067" y="5026169"/>
            <a:ext cx="5504245" cy="4509929"/>
          </a:xfrm>
          <a:prstGeom prst="rect">
            <a:avLst/>
          </a:prstGeom>
          <a:ln w="12700">
            <a:miter lim="400000"/>
          </a:ln>
        </p:spPr>
      </p:pic>
      <p:pic>
        <p:nvPicPr>
          <p:cNvPr id="547" name="252_projectionatlas.png" descr="252_projectionatlas.png"/>
          <p:cNvPicPr>
            <a:picLocks noChangeAspect="1"/>
          </p:cNvPicPr>
          <p:nvPr/>
        </p:nvPicPr>
        <p:blipFill>
          <a:blip r:embed="rId6"/>
          <a:stretch>
            <a:fillRect/>
          </a:stretch>
        </p:blipFill>
        <p:spPr>
          <a:xfrm>
            <a:off x="11565951" y="2613105"/>
            <a:ext cx="7395137" cy="4440552"/>
          </a:xfrm>
          <a:prstGeom prst="rect">
            <a:avLst/>
          </a:prstGeom>
          <a:ln w="12700">
            <a:miter lim="400000"/>
          </a:ln>
        </p:spPr>
      </p:pic>
      <p:pic>
        <p:nvPicPr>
          <p:cNvPr id="548" name="251_shadowatlas_vsm.png" descr="251_shadowatlas_vsm.png"/>
          <p:cNvPicPr>
            <a:picLocks noChangeAspect="1"/>
          </p:cNvPicPr>
          <p:nvPr/>
        </p:nvPicPr>
        <p:blipFill>
          <a:blip r:embed="rId7"/>
          <a:stretch>
            <a:fillRect/>
          </a:stretch>
        </p:blipFill>
        <p:spPr>
          <a:xfrm>
            <a:off x="3859582" y="9925338"/>
            <a:ext cx="16434798" cy="1997773"/>
          </a:xfrm>
          <a:prstGeom prst="rect">
            <a:avLst/>
          </a:prstGeom>
          <a:ln w="12700">
            <a:miter lim="400000"/>
          </a:ln>
        </p:spPr>
      </p:pic>
      <p:pic>
        <p:nvPicPr>
          <p:cNvPr id="549" name="250_shadowatlas_pcf.png" descr="250_shadowatlas_pcf.png"/>
          <p:cNvPicPr>
            <a:picLocks noChangeAspect="1"/>
          </p:cNvPicPr>
          <p:nvPr/>
        </p:nvPicPr>
        <p:blipFill>
          <a:blip r:embed="rId8"/>
          <a:stretch>
            <a:fillRect/>
          </a:stretch>
        </p:blipFill>
        <p:spPr>
          <a:xfrm>
            <a:off x="17874242" y="6784947"/>
            <a:ext cx="4023259" cy="202049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reflection_01_00_final.png" descr="reflection_01_00_final.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554" name="Reflections"/>
          <p:cNvSpPr txBox="1">
            <a:spLocks noGrp="1"/>
          </p:cNvSpPr>
          <p:nvPr>
            <p:ph type="body" idx="14"/>
          </p:nvPr>
        </p:nvSpPr>
        <p:spPr>
          <a:prstGeom prst="rect">
            <a:avLst/>
          </a:prstGeom>
        </p:spPr>
        <p:txBody>
          <a:bodyPr/>
          <a:lstStyle/>
          <a:p>
            <a:r>
              <a:t>Reflections</a:t>
            </a:r>
          </a:p>
        </p:txBody>
      </p:sp>
      <p:pic>
        <p:nvPicPr>
          <p:cNvPr id="555"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 name="reflection_01_00_final.png" descr="reflection_01_00_final.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pic>
        <p:nvPicPr>
          <p:cNvPr id="560" name="reflection_01_02_ssr.png" descr="reflection_01_02_ssr.png"/>
          <p:cNvPicPr>
            <a:picLocks noChangeAspect="1"/>
          </p:cNvPicPr>
          <p:nvPr/>
        </p:nvPicPr>
        <p:blipFill>
          <a:blip r:embed="rId4"/>
          <a:srcRect r="50006"/>
          <a:stretch>
            <a:fillRect/>
          </a:stretch>
        </p:blipFill>
        <p:spPr>
          <a:xfrm>
            <a:off x="0" y="0"/>
            <a:ext cx="12190356" cy="13716000"/>
          </a:xfrm>
          <a:prstGeom prst="rect">
            <a:avLst/>
          </a:prstGeom>
          <a:ln w="12700">
            <a:miter lim="400000"/>
          </a:ln>
        </p:spPr>
      </p:pic>
      <p:sp>
        <p:nvSpPr>
          <p:cNvPr id="561" name="Screen Space"/>
          <p:cNvSpPr txBox="1">
            <a:spLocks noGrp="1"/>
          </p:cNvSpPr>
          <p:nvPr>
            <p:ph type="body" idx="14"/>
          </p:nvPr>
        </p:nvSpPr>
        <p:spPr>
          <a:prstGeom prst="rect">
            <a:avLst/>
          </a:prstGeom>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anchor="b"/>
          <a:lstStyle>
            <a:lvl1pPr marL="0" indent="0" algn="ctr">
              <a:lnSpc>
                <a:spcPct val="150000"/>
              </a:lnSpc>
              <a:spcBef>
                <a:spcPts val="0"/>
              </a:spcBef>
              <a:buClrTx/>
              <a:buSzTx/>
              <a:buFontTx/>
              <a:buNone/>
              <a:defRPr sz="6200">
                <a:solidFill>
                  <a:srgbClr val="A6A6A6"/>
                </a:solidFill>
                <a:latin typeface="Roboto"/>
                <a:ea typeface="Roboto"/>
                <a:cs typeface="Roboto"/>
                <a:sym typeface="Roboto"/>
              </a:defRPr>
            </a:lvl1pPr>
          </a:lstStyle>
          <a:p>
            <a:r>
              <a:t>Screen Space</a:t>
            </a:r>
          </a:p>
        </p:txBody>
      </p:sp>
      <p:sp>
        <p:nvSpPr>
          <p:cNvPr id="562" name="Reflections"/>
          <p:cNvSpPr txBox="1">
            <a:spLocks noGrp="1"/>
          </p:cNvSpPr>
          <p:nvPr>
            <p:ph type="body" idx="15"/>
          </p:nvPr>
        </p:nvSpPr>
        <p:spPr>
          <a:prstGeom prst="rect">
            <a:avLst/>
          </a:prstGeom>
        </p:spPr>
        <p:txBody>
          <a:bodyPr/>
          <a:lstStyle/>
          <a:p>
            <a:r>
              <a:t>Reflections</a:t>
            </a:r>
          </a:p>
        </p:txBody>
      </p:sp>
      <p:pic>
        <p:nvPicPr>
          <p:cNvPr id="563" name="Picture 6" descr="Picture 6"/>
          <p:cNvPicPr>
            <a:picLocks noGrp="1" noChangeAspect="1"/>
          </p:cNvPicPr>
          <p:nvPr>
            <p:ph type="pic" idx="16"/>
          </p:nvPr>
        </p:nvPicPr>
        <p:blipFill>
          <a:blip r:embed="rId5"/>
          <a:stretch>
            <a:fillRect/>
          </a:stretch>
        </p:blipFill>
        <p:spPr>
          <a:prstGeom prst="rect">
            <a:avLst/>
          </a:prstGeom>
        </p:spPr>
      </p:pic>
      <p:sp>
        <p:nvSpPr>
          <p:cNvPr id="564" name="Raytraced"/>
          <p:cNvSpPr txBox="1">
            <a:spLocks noGrp="1"/>
          </p:cNvSpPr>
          <p:nvPr>
            <p:ph type="body" idx="17"/>
          </p:nvPr>
        </p:nvSpPr>
        <p:spPr>
          <a:prstGeom prst="rect">
            <a:avLst/>
          </a:prstGeom>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anchor="b"/>
          <a:lstStyle>
            <a:lvl1pPr marL="0" indent="0" algn="ctr">
              <a:lnSpc>
                <a:spcPct val="150000"/>
              </a:lnSpc>
              <a:spcBef>
                <a:spcPts val="0"/>
              </a:spcBef>
              <a:buClrTx/>
              <a:buSzTx/>
              <a:buFontTx/>
              <a:buNone/>
              <a:defRPr sz="6200">
                <a:solidFill>
                  <a:srgbClr val="A6A6A6"/>
                </a:solidFill>
                <a:latin typeface="Roboto"/>
                <a:ea typeface="Roboto"/>
                <a:cs typeface="Roboto"/>
                <a:sym typeface="Roboto"/>
              </a:defRPr>
            </a:lvl1pPr>
          </a:lstStyle>
          <a:p>
            <a:r>
              <a:t>Raytraced</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reflection_01_02_ssr.png" descr="reflection_01_02_ssr.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569" name="Screen Space"/>
          <p:cNvSpPr txBox="1">
            <a:spLocks noGrp="1"/>
          </p:cNvSpPr>
          <p:nvPr>
            <p:ph type="body" idx="14"/>
          </p:nvPr>
        </p:nvSpPr>
        <p:spPr>
          <a:prstGeom prst="rect">
            <a:avLst/>
          </a:prstGeom>
        </p:spPr>
        <p:txBody>
          <a:bodyPr anchor="b"/>
          <a:lstStyle>
            <a:lvl1pPr algn="ctr"/>
          </a:lstStyle>
          <a:p>
            <a:r>
              <a:t>Screen Space</a:t>
            </a:r>
          </a:p>
        </p:txBody>
      </p:sp>
      <p:sp>
        <p:nvSpPr>
          <p:cNvPr id="570" name="Reflections"/>
          <p:cNvSpPr txBox="1">
            <a:spLocks noGrp="1"/>
          </p:cNvSpPr>
          <p:nvPr>
            <p:ph type="body" idx="15"/>
          </p:nvPr>
        </p:nvSpPr>
        <p:spPr>
          <a:prstGeom prst="rect">
            <a:avLst/>
          </a:prstGeom>
        </p:spPr>
        <p:txBody>
          <a:bodyPr/>
          <a:lstStyle/>
          <a:p>
            <a:r>
              <a:t>Reflections</a:t>
            </a:r>
          </a:p>
        </p:txBody>
      </p:sp>
      <p:pic>
        <p:nvPicPr>
          <p:cNvPr id="571"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5" name="reflection_01_02_ssr.png" descr="reflection_01_02_ssr.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576" name="Screen Space"/>
          <p:cNvSpPr txBox="1">
            <a:spLocks noGrp="1"/>
          </p:cNvSpPr>
          <p:nvPr>
            <p:ph type="body" idx="14"/>
          </p:nvPr>
        </p:nvSpPr>
        <p:spPr>
          <a:prstGeom prst="rect">
            <a:avLst/>
          </a:prstGeom>
        </p:spPr>
        <p:txBody>
          <a:bodyPr anchor="b"/>
          <a:lstStyle>
            <a:lvl1pPr algn="ctr"/>
          </a:lstStyle>
          <a:p>
            <a:r>
              <a:t>Screen Space</a:t>
            </a:r>
          </a:p>
        </p:txBody>
      </p:sp>
      <p:sp>
        <p:nvSpPr>
          <p:cNvPr id="577" name="Reflections"/>
          <p:cNvSpPr txBox="1">
            <a:spLocks noGrp="1"/>
          </p:cNvSpPr>
          <p:nvPr>
            <p:ph type="body" idx="15"/>
          </p:nvPr>
        </p:nvSpPr>
        <p:spPr>
          <a:prstGeom prst="rect">
            <a:avLst/>
          </a:prstGeom>
        </p:spPr>
        <p:txBody>
          <a:bodyPr/>
          <a:lstStyle/>
          <a:p>
            <a:r>
              <a:t>Reflections</a:t>
            </a:r>
          </a:p>
        </p:txBody>
      </p:sp>
      <p:pic>
        <p:nvPicPr>
          <p:cNvPr id="578" name="Picture 6" descr="Picture 6"/>
          <p:cNvPicPr>
            <a:picLocks noGrp="1" noChangeAspect="1"/>
          </p:cNvPicPr>
          <p:nvPr>
            <p:ph type="pic" idx="16"/>
          </p:nvPr>
        </p:nvPicPr>
        <p:blipFill>
          <a:blip r:embed="rId4"/>
          <a:stretch>
            <a:fillRect/>
          </a:stretch>
        </p:blipFill>
        <p:spPr>
          <a:prstGeom prst="rect">
            <a:avLst/>
          </a:prstGeom>
        </p:spPr>
      </p:pic>
      <p:sp>
        <p:nvSpPr>
          <p:cNvPr id="579" name="Group"/>
          <p:cNvSpPr/>
          <p:nvPr/>
        </p:nvSpPr>
        <p:spPr>
          <a:xfrm>
            <a:off x="10018791" y="8093037"/>
            <a:ext cx="381344" cy="364504"/>
          </a:xfrm>
          <a:prstGeom prst="ellipse">
            <a:avLst/>
          </a:prstGeom>
          <a:solidFill>
            <a:schemeClr val="accent2"/>
          </a:solidFill>
          <a:ln w="12700">
            <a:miter lim="400000"/>
          </a:ln>
        </p:spPr>
        <p:txBody>
          <a:bodyPr lIns="121919" tIns="121919" rIns="121919" bIns="121919"/>
          <a:lstStyle/>
          <a:p>
            <a:pPr>
              <a:defRPr>
                <a:solidFill>
                  <a:srgbClr val="FFFFFF"/>
                </a:solidFill>
              </a:defRPr>
            </a:pPr>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 name="reflection_01_02_ssr.png" descr="reflection_01_02_ssr.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584" name="Screen Space"/>
          <p:cNvSpPr txBox="1">
            <a:spLocks noGrp="1"/>
          </p:cNvSpPr>
          <p:nvPr>
            <p:ph type="body" idx="14"/>
          </p:nvPr>
        </p:nvSpPr>
        <p:spPr>
          <a:prstGeom prst="rect">
            <a:avLst/>
          </a:prstGeom>
        </p:spPr>
        <p:txBody>
          <a:bodyPr anchor="b"/>
          <a:lstStyle>
            <a:lvl1pPr algn="ctr"/>
          </a:lstStyle>
          <a:p>
            <a:r>
              <a:t>Screen Space</a:t>
            </a:r>
          </a:p>
        </p:txBody>
      </p:sp>
      <p:sp>
        <p:nvSpPr>
          <p:cNvPr id="585" name="Reflections"/>
          <p:cNvSpPr txBox="1">
            <a:spLocks noGrp="1"/>
          </p:cNvSpPr>
          <p:nvPr>
            <p:ph type="body" idx="15"/>
          </p:nvPr>
        </p:nvSpPr>
        <p:spPr>
          <a:prstGeom prst="rect">
            <a:avLst/>
          </a:prstGeom>
        </p:spPr>
        <p:txBody>
          <a:bodyPr/>
          <a:lstStyle/>
          <a:p>
            <a:r>
              <a:t>Reflections</a:t>
            </a:r>
          </a:p>
        </p:txBody>
      </p:sp>
      <p:pic>
        <p:nvPicPr>
          <p:cNvPr id="586" name="Picture 6" descr="Picture 6"/>
          <p:cNvPicPr>
            <a:picLocks noGrp="1" noChangeAspect="1"/>
          </p:cNvPicPr>
          <p:nvPr>
            <p:ph type="pic" idx="16"/>
          </p:nvPr>
        </p:nvPicPr>
        <p:blipFill>
          <a:blip r:embed="rId4"/>
          <a:stretch>
            <a:fillRect/>
          </a:stretch>
        </p:blipFill>
        <p:spPr>
          <a:prstGeom prst="rect">
            <a:avLst/>
          </a:prstGeom>
        </p:spPr>
      </p:pic>
      <p:grpSp>
        <p:nvGrpSpPr>
          <p:cNvPr id="589" name="Group"/>
          <p:cNvGrpSpPr/>
          <p:nvPr/>
        </p:nvGrpSpPr>
        <p:grpSpPr>
          <a:xfrm>
            <a:off x="10018791" y="3498935"/>
            <a:ext cx="15776156" cy="4958606"/>
            <a:chOff x="4665659" y="4012719"/>
            <a:chExt cx="15776154" cy="4958604"/>
          </a:xfrm>
        </p:grpSpPr>
        <p:sp>
          <p:nvSpPr>
            <p:cNvPr id="587" name="Line"/>
            <p:cNvSpPr/>
            <p:nvPr/>
          </p:nvSpPr>
          <p:spPr>
            <a:xfrm flipV="1">
              <a:off x="4907416" y="4012719"/>
              <a:ext cx="15534399" cy="4733654"/>
            </a:xfrm>
            <a:prstGeom prst="line">
              <a:avLst/>
            </a:prstGeom>
            <a:noFill/>
            <a:ln w="88900" cap="rnd">
              <a:solidFill>
                <a:schemeClr val="accent2"/>
              </a:solidFill>
              <a:custDash>
                <a:ds d="100000" sp="200000"/>
              </a:custDash>
              <a:round/>
            </a:ln>
            <a:effectLst/>
          </p:spPr>
          <p:txBody>
            <a:bodyPr wrap="square" lIns="121919" tIns="121919" rIns="121919" bIns="121919" numCol="1" anchor="t">
              <a:noAutofit/>
            </a:bodyPr>
            <a:lstStyle/>
            <a:p>
              <a:pPr>
                <a:defRPr>
                  <a:solidFill>
                    <a:srgbClr val="FFFFFF"/>
                  </a:solidFill>
                </a:defRPr>
              </a:pPr>
              <a:endParaRPr/>
            </a:p>
          </p:txBody>
        </p:sp>
        <p:sp>
          <p:nvSpPr>
            <p:cNvPr id="588" name="Oval"/>
            <p:cNvSpPr/>
            <p:nvPr/>
          </p:nvSpPr>
          <p:spPr>
            <a:xfrm>
              <a:off x="4665659" y="8606821"/>
              <a:ext cx="381345" cy="364504"/>
            </a:xfrm>
            <a:prstGeom prst="ellipse">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Experiments with DirectX Raytracing in Remedy's Northlight Engine…"/>
          <p:cNvSpPr txBox="1">
            <a:spLocks noGrp="1"/>
          </p:cNvSpPr>
          <p:nvPr>
            <p:ph type="body" idx="13"/>
          </p:nvPr>
        </p:nvSpPr>
        <p:spPr>
          <a:prstGeom prst="rect">
            <a:avLst/>
          </a:prstGeom>
        </p:spPr>
        <p:txBody>
          <a:bodyPr/>
          <a:lstStyle/>
          <a:p>
            <a:r>
              <a:t>Experiments with DirectX Raytracing in Remedy's Northlight Engine</a:t>
            </a:r>
          </a:p>
          <a:p>
            <a:endParaRPr/>
          </a:p>
          <a:p>
            <a:pPr>
              <a:defRPr sz="6400"/>
            </a:pPr>
            <a:r>
              <a:t>Tatu Aalto</a:t>
            </a:r>
          </a:p>
          <a:p>
            <a:pPr>
              <a:defRPr sz="6400"/>
            </a:pPr>
            <a:r>
              <a:t>Lead Graphics Programmer</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 name="reflection_01_02_ssr.png" descr="reflection_01_02_ssr.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594" name="Screen Space"/>
          <p:cNvSpPr txBox="1">
            <a:spLocks noGrp="1"/>
          </p:cNvSpPr>
          <p:nvPr>
            <p:ph type="body" idx="14"/>
          </p:nvPr>
        </p:nvSpPr>
        <p:spPr>
          <a:prstGeom prst="rect">
            <a:avLst/>
          </a:prstGeom>
        </p:spPr>
        <p:txBody>
          <a:bodyPr anchor="b"/>
          <a:lstStyle>
            <a:lvl1pPr algn="ctr"/>
          </a:lstStyle>
          <a:p>
            <a:r>
              <a:t>Screen Space</a:t>
            </a:r>
          </a:p>
        </p:txBody>
      </p:sp>
      <p:sp>
        <p:nvSpPr>
          <p:cNvPr id="595" name="Reflections"/>
          <p:cNvSpPr txBox="1">
            <a:spLocks noGrp="1"/>
          </p:cNvSpPr>
          <p:nvPr>
            <p:ph type="body" idx="15"/>
          </p:nvPr>
        </p:nvSpPr>
        <p:spPr>
          <a:prstGeom prst="rect">
            <a:avLst/>
          </a:prstGeom>
        </p:spPr>
        <p:txBody>
          <a:bodyPr/>
          <a:lstStyle/>
          <a:p>
            <a:r>
              <a:t>Reflections</a:t>
            </a:r>
          </a:p>
        </p:txBody>
      </p:sp>
      <p:pic>
        <p:nvPicPr>
          <p:cNvPr id="596" name="Picture 6" descr="Picture 6"/>
          <p:cNvPicPr>
            <a:picLocks noGrp="1" noChangeAspect="1"/>
          </p:cNvPicPr>
          <p:nvPr>
            <p:ph type="pic" idx="16"/>
          </p:nvPr>
        </p:nvPicPr>
        <p:blipFill>
          <a:blip r:embed="rId4"/>
          <a:stretch>
            <a:fillRect/>
          </a:stretch>
        </p:blipFill>
        <p:spPr>
          <a:prstGeom prst="rect">
            <a:avLst/>
          </a:prstGeom>
        </p:spPr>
      </p:pic>
      <p:grpSp>
        <p:nvGrpSpPr>
          <p:cNvPr id="599" name="Group"/>
          <p:cNvGrpSpPr/>
          <p:nvPr/>
        </p:nvGrpSpPr>
        <p:grpSpPr>
          <a:xfrm>
            <a:off x="8051984" y="-730261"/>
            <a:ext cx="4146066" cy="6900739"/>
            <a:chOff x="-1292727" y="-1729124"/>
            <a:chExt cx="4146064" cy="6900737"/>
          </a:xfrm>
        </p:grpSpPr>
        <p:sp>
          <p:nvSpPr>
            <p:cNvPr id="597" name="Line"/>
            <p:cNvSpPr/>
            <p:nvPr/>
          </p:nvSpPr>
          <p:spPr>
            <a:xfrm flipH="1" flipV="1">
              <a:off x="-1292728" y="-1729124"/>
              <a:ext cx="3945547" cy="6696943"/>
            </a:xfrm>
            <a:prstGeom prst="line">
              <a:avLst/>
            </a:prstGeom>
            <a:noFill/>
            <a:ln w="88900" cap="rnd">
              <a:solidFill>
                <a:schemeClr val="accent2"/>
              </a:solidFill>
              <a:custDash>
                <a:ds d="100000" sp="200000"/>
              </a:custDash>
              <a:round/>
            </a:ln>
            <a:effectLst/>
          </p:spPr>
          <p:txBody>
            <a:bodyPr wrap="square" lIns="121919" tIns="121919" rIns="121919" bIns="121919" numCol="1" anchor="t">
              <a:noAutofit/>
            </a:bodyPr>
            <a:lstStyle/>
            <a:p>
              <a:pPr>
                <a:defRPr>
                  <a:solidFill>
                    <a:srgbClr val="FFFFFF"/>
                  </a:solidFill>
                </a:defRPr>
              </a:pPr>
              <a:endParaRPr/>
            </a:p>
          </p:txBody>
        </p:sp>
        <p:sp>
          <p:nvSpPr>
            <p:cNvPr id="598" name="Circle"/>
            <p:cNvSpPr/>
            <p:nvPr/>
          </p:nvSpPr>
          <p:spPr>
            <a:xfrm>
              <a:off x="2472336" y="4790613"/>
              <a:ext cx="381001" cy="381001"/>
            </a:xfrm>
            <a:prstGeom prst="ellipse">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grpSp>
        <p:nvGrpSpPr>
          <p:cNvPr id="602" name="Group"/>
          <p:cNvGrpSpPr/>
          <p:nvPr/>
        </p:nvGrpSpPr>
        <p:grpSpPr>
          <a:xfrm>
            <a:off x="10018791" y="3498935"/>
            <a:ext cx="15776156" cy="4958606"/>
            <a:chOff x="4665659" y="4012719"/>
            <a:chExt cx="15776154" cy="4958604"/>
          </a:xfrm>
        </p:grpSpPr>
        <p:sp>
          <p:nvSpPr>
            <p:cNvPr id="600" name="Line"/>
            <p:cNvSpPr/>
            <p:nvPr/>
          </p:nvSpPr>
          <p:spPr>
            <a:xfrm flipV="1">
              <a:off x="4907416" y="4012719"/>
              <a:ext cx="15534399" cy="4733654"/>
            </a:xfrm>
            <a:prstGeom prst="line">
              <a:avLst/>
            </a:prstGeom>
            <a:noFill/>
            <a:ln w="88900" cap="rnd">
              <a:solidFill>
                <a:schemeClr val="accent2"/>
              </a:solidFill>
              <a:custDash>
                <a:ds d="100000" sp="200000"/>
              </a:custDash>
              <a:round/>
            </a:ln>
            <a:effectLst/>
          </p:spPr>
          <p:txBody>
            <a:bodyPr wrap="square" lIns="121919" tIns="121919" rIns="121919" bIns="121919" numCol="1" anchor="t">
              <a:noAutofit/>
            </a:bodyPr>
            <a:lstStyle/>
            <a:p>
              <a:pPr>
                <a:defRPr>
                  <a:solidFill>
                    <a:srgbClr val="FFFFFF"/>
                  </a:solidFill>
                </a:defRPr>
              </a:pPr>
              <a:endParaRPr/>
            </a:p>
          </p:txBody>
        </p:sp>
        <p:sp>
          <p:nvSpPr>
            <p:cNvPr id="601" name="Oval"/>
            <p:cNvSpPr/>
            <p:nvPr/>
          </p:nvSpPr>
          <p:spPr>
            <a:xfrm>
              <a:off x="4665659" y="8606821"/>
              <a:ext cx="381345" cy="364504"/>
            </a:xfrm>
            <a:prstGeom prst="ellipse">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6" name="reflection_01_01_final.png" descr="reflection_01_01_final.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607" name="Raytraced"/>
          <p:cNvSpPr txBox="1">
            <a:spLocks noGrp="1"/>
          </p:cNvSpPr>
          <p:nvPr>
            <p:ph type="body" idx="14"/>
          </p:nvPr>
        </p:nvSpPr>
        <p:spPr>
          <a:prstGeom prst="rect">
            <a:avLst/>
          </a:prstGeom>
        </p:spPr>
        <p:txBody>
          <a:bodyPr anchor="b"/>
          <a:lstStyle>
            <a:lvl1pPr algn="ctr"/>
          </a:lstStyle>
          <a:p>
            <a:r>
              <a:t>Raytraced</a:t>
            </a:r>
          </a:p>
        </p:txBody>
      </p:sp>
      <p:pic>
        <p:nvPicPr>
          <p:cNvPr id="608" name="Picture 6" descr="Picture 6"/>
          <p:cNvPicPr>
            <a:picLocks noGrp="1" noChangeAspect="1"/>
          </p:cNvPicPr>
          <p:nvPr>
            <p:ph type="pic" idx="16"/>
          </p:nvPr>
        </p:nvPicPr>
        <p:blipFill>
          <a:blip r:embed="rId4"/>
          <a:stretch>
            <a:fillRect/>
          </a:stretch>
        </p:blipFill>
        <p:spPr>
          <a:prstGeom prst="rect">
            <a:avLst/>
          </a:prstGeom>
        </p:spPr>
      </p:pic>
      <p:sp>
        <p:nvSpPr>
          <p:cNvPr id="609" name="Reflections"/>
          <p:cNvSpPr txBox="1">
            <a:spLocks noGrp="1"/>
          </p:cNvSpPr>
          <p:nvPr>
            <p:ph type="body" idx="15"/>
          </p:nvPr>
        </p:nvSpPr>
        <p:spPr>
          <a:prstGeom prst="rect">
            <a:avLst/>
          </a:prstGeom>
        </p:spPr>
        <p:txBody>
          <a:bodyPr/>
          <a:lstStyle/>
          <a:p>
            <a:r>
              <a:t>Reflections</a:t>
            </a:r>
          </a:p>
        </p:txBody>
      </p:sp>
      <p:grpSp>
        <p:nvGrpSpPr>
          <p:cNvPr id="612" name="Group"/>
          <p:cNvGrpSpPr/>
          <p:nvPr/>
        </p:nvGrpSpPr>
        <p:grpSpPr>
          <a:xfrm>
            <a:off x="10018791" y="7335041"/>
            <a:ext cx="3195904" cy="1122500"/>
            <a:chOff x="4665659" y="7848826"/>
            <a:chExt cx="3195903" cy="1122498"/>
          </a:xfrm>
        </p:grpSpPr>
        <p:sp>
          <p:nvSpPr>
            <p:cNvPr id="610" name="Line"/>
            <p:cNvSpPr/>
            <p:nvPr/>
          </p:nvSpPr>
          <p:spPr>
            <a:xfrm flipV="1">
              <a:off x="4907417" y="7848826"/>
              <a:ext cx="2954147" cy="897548"/>
            </a:xfrm>
            <a:prstGeom prst="line">
              <a:avLst/>
            </a:prstGeom>
            <a:noFill/>
            <a:ln w="88900" cap="flat">
              <a:solidFill>
                <a:schemeClr val="accent2"/>
              </a:solidFill>
              <a:prstDash val="solid"/>
              <a:miter lim="400000"/>
            </a:ln>
            <a:effectLst/>
          </p:spPr>
          <p:txBody>
            <a:bodyPr wrap="square" lIns="121919" tIns="121919" rIns="121919" bIns="121919" numCol="1" anchor="t">
              <a:noAutofit/>
            </a:bodyPr>
            <a:lstStyle/>
            <a:p>
              <a:pPr>
                <a:defRPr>
                  <a:solidFill>
                    <a:srgbClr val="FFFFFF"/>
                  </a:solidFill>
                </a:defRPr>
              </a:pPr>
              <a:endParaRPr/>
            </a:p>
          </p:txBody>
        </p:sp>
        <p:sp>
          <p:nvSpPr>
            <p:cNvPr id="611" name="Oval"/>
            <p:cNvSpPr/>
            <p:nvPr/>
          </p:nvSpPr>
          <p:spPr>
            <a:xfrm>
              <a:off x="4665659" y="8606821"/>
              <a:ext cx="381345" cy="364504"/>
            </a:xfrm>
            <a:prstGeom prst="ellipse">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grpSp>
        <p:nvGrpSpPr>
          <p:cNvPr id="615" name="Group"/>
          <p:cNvGrpSpPr/>
          <p:nvPr/>
        </p:nvGrpSpPr>
        <p:grpSpPr>
          <a:xfrm>
            <a:off x="8051984" y="-730261"/>
            <a:ext cx="4146066" cy="6900739"/>
            <a:chOff x="-1292727" y="-1729124"/>
            <a:chExt cx="4146064" cy="6900737"/>
          </a:xfrm>
        </p:grpSpPr>
        <p:sp>
          <p:nvSpPr>
            <p:cNvPr id="613" name="Line"/>
            <p:cNvSpPr/>
            <p:nvPr/>
          </p:nvSpPr>
          <p:spPr>
            <a:xfrm flipH="1" flipV="1">
              <a:off x="-1292728" y="-1729124"/>
              <a:ext cx="3945547" cy="6696943"/>
            </a:xfrm>
            <a:prstGeom prst="line">
              <a:avLst/>
            </a:prstGeom>
            <a:noFill/>
            <a:ln w="88900" cap="flat">
              <a:solidFill>
                <a:schemeClr val="accent2"/>
              </a:solidFill>
              <a:prstDash val="solid"/>
              <a:miter lim="400000"/>
            </a:ln>
            <a:effectLst/>
          </p:spPr>
          <p:txBody>
            <a:bodyPr wrap="square" lIns="121919" tIns="121919" rIns="121919" bIns="121919" numCol="1" anchor="t">
              <a:noAutofit/>
            </a:bodyPr>
            <a:lstStyle/>
            <a:p>
              <a:pPr>
                <a:defRPr>
                  <a:solidFill>
                    <a:srgbClr val="FFFFFF"/>
                  </a:solidFill>
                </a:defRPr>
              </a:pPr>
              <a:endParaRPr/>
            </a:p>
          </p:txBody>
        </p:sp>
        <p:sp>
          <p:nvSpPr>
            <p:cNvPr id="614" name="Circle"/>
            <p:cNvSpPr/>
            <p:nvPr/>
          </p:nvSpPr>
          <p:spPr>
            <a:xfrm>
              <a:off x="2472336" y="4790613"/>
              <a:ext cx="381001" cy="381001"/>
            </a:xfrm>
            <a:prstGeom prst="ellipse">
              <a:avLst/>
            </a:prstGeom>
            <a:solidFill>
              <a:schemeClr val="accent2"/>
            </a:solidFill>
            <a:ln w="12700" cap="flat">
              <a:noFill/>
              <a:miter lim="400000"/>
            </a:ln>
            <a:effectLst/>
          </p:spPr>
          <p:txBody>
            <a:bodyPr wrap="square" lIns="121919" tIns="121919" rIns="121919" bIns="121919" numCol="1" anchor="t">
              <a:noAutofit/>
            </a:bodyPr>
            <a:lstStyle/>
            <a:p>
              <a:pPr>
                <a:defRPr>
                  <a:solidFill>
                    <a:srgbClr val="FFFFFF"/>
                  </a:solidFill>
                </a:defRPr>
              </a:pPr>
              <a:endParaRPr/>
            </a:p>
          </p:txBody>
        </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9" name="reflection_01_03_hitdistance.png" descr="reflection_01_03_hitdistance.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620" name="Distance intrinsic"/>
          <p:cNvSpPr txBox="1">
            <a:spLocks noGrp="1"/>
          </p:cNvSpPr>
          <p:nvPr>
            <p:ph type="body" idx="14"/>
          </p:nvPr>
        </p:nvSpPr>
        <p:spPr>
          <a:prstGeom prst="rect">
            <a:avLst/>
          </a:prstGeom>
          <a:effectLst>
            <a:outerShdw dist="38100" dir="5400000" rotWithShape="0">
              <a:srgbClr val="000000"/>
            </a:outerShdw>
          </a:effectLst>
        </p:spPr>
        <p:txBody>
          <a:bodyPr anchor="b"/>
          <a:lstStyle>
            <a:lvl1pPr algn="ctr"/>
          </a:lstStyle>
          <a:p>
            <a:r>
              <a:t>Distance intrinsic</a:t>
            </a:r>
          </a:p>
        </p:txBody>
      </p:sp>
      <p:sp>
        <p:nvSpPr>
          <p:cNvPr id="621" name="Reflections"/>
          <p:cNvSpPr txBox="1">
            <a:spLocks noGrp="1"/>
          </p:cNvSpPr>
          <p:nvPr>
            <p:ph type="body" idx="15"/>
          </p:nvPr>
        </p:nvSpPr>
        <p:spPr>
          <a:prstGeom prst="rect">
            <a:avLst/>
          </a:prstGeom>
          <a:effectLst>
            <a:outerShdw dist="38100" dir="5400000" rotWithShape="0">
              <a:srgbClr val="000000"/>
            </a:outerShdw>
          </a:effectLst>
        </p:spPr>
        <p:txBody>
          <a:bodyPr/>
          <a:lstStyle/>
          <a:p>
            <a:r>
              <a:t>Reflections</a:t>
            </a:r>
          </a:p>
        </p:txBody>
      </p:sp>
      <p:pic>
        <p:nvPicPr>
          <p:cNvPr id="622"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6" name="reflection_01_03_hitdistance.png" descr="reflection_01_03_hitdistance.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627" name="Distance"/>
          <p:cNvSpPr txBox="1">
            <a:spLocks noGrp="1"/>
          </p:cNvSpPr>
          <p:nvPr>
            <p:ph type="body" idx="14"/>
          </p:nvPr>
        </p:nvSpPr>
        <p:spPr>
          <a:prstGeom prst="rect">
            <a:avLst/>
          </a:prstGeom>
          <a:effectLst>
            <a:outerShdw dist="38100" dir="5400000" rotWithShape="0">
              <a:srgbClr val="000000"/>
            </a:outerShdw>
          </a:effectLst>
        </p:spPr>
        <p:txBody>
          <a:bodyPr anchor="b"/>
          <a:lstStyle>
            <a:lvl1pPr algn="ctr"/>
          </a:lstStyle>
          <a:p>
            <a:r>
              <a:t>Distance</a:t>
            </a:r>
          </a:p>
        </p:txBody>
      </p:sp>
      <p:sp>
        <p:nvSpPr>
          <p:cNvPr id="628" name="Reflections"/>
          <p:cNvSpPr txBox="1">
            <a:spLocks noGrp="1"/>
          </p:cNvSpPr>
          <p:nvPr>
            <p:ph type="body" idx="15"/>
          </p:nvPr>
        </p:nvSpPr>
        <p:spPr>
          <a:prstGeom prst="rect">
            <a:avLst/>
          </a:prstGeom>
          <a:effectLst>
            <a:outerShdw dist="38100" dir="5400000" rotWithShape="0">
              <a:srgbClr val="000000"/>
            </a:outerShdw>
          </a:effectLst>
        </p:spPr>
        <p:txBody>
          <a:bodyPr/>
          <a:lstStyle/>
          <a:p>
            <a:r>
              <a:t>Reflections</a:t>
            </a:r>
          </a:p>
        </p:txBody>
      </p:sp>
      <p:pic>
        <p:nvPicPr>
          <p:cNvPr id="629"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reflection_01_04_uv.png" descr="reflection_01_04_uv.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634" name="Texture Coordinates"/>
          <p:cNvSpPr txBox="1">
            <a:spLocks noGrp="1"/>
          </p:cNvSpPr>
          <p:nvPr>
            <p:ph type="body" idx="14"/>
          </p:nvPr>
        </p:nvSpPr>
        <p:spPr>
          <a:prstGeom prst="rect">
            <a:avLst/>
          </a:prstGeom>
          <a:effectLst>
            <a:outerShdw dist="38100" dir="5400000" rotWithShape="0">
              <a:srgbClr val="000000"/>
            </a:outerShdw>
          </a:effectLst>
        </p:spPr>
        <p:txBody>
          <a:bodyPr anchor="b"/>
          <a:lstStyle>
            <a:lvl1pPr algn="ctr"/>
          </a:lstStyle>
          <a:p>
            <a:r>
              <a:t>Texture Coordinates</a:t>
            </a:r>
          </a:p>
        </p:txBody>
      </p:sp>
      <p:sp>
        <p:nvSpPr>
          <p:cNvPr id="635" name="Reflections"/>
          <p:cNvSpPr txBox="1">
            <a:spLocks noGrp="1"/>
          </p:cNvSpPr>
          <p:nvPr>
            <p:ph type="body" idx="15"/>
          </p:nvPr>
        </p:nvSpPr>
        <p:spPr>
          <a:prstGeom prst="rect">
            <a:avLst/>
          </a:prstGeom>
          <a:effectLst>
            <a:outerShdw dist="38100" dir="5400000" rotWithShape="0">
              <a:srgbClr val="000000"/>
            </a:outerShdw>
          </a:effectLst>
        </p:spPr>
        <p:txBody>
          <a:bodyPr/>
          <a:lstStyle/>
          <a:p>
            <a:r>
              <a:t>Reflections</a:t>
            </a:r>
          </a:p>
        </p:txBody>
      </p:sp>
      <p:pic>
        <p:nvPicPr>
          <p:cNvPr id="636"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reflection_01_05_dalbedo.png" descr="reflection_01_05_dalbedo.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641" name="Diffuse Albedo"/>
          <p:cNvSpPr txBox="1">
            <a:spLocks noGrp="1"/>
          </p:cNvSpPr>
          <p:nvPr>
            <p:ph type="body" idx="14"/>
          </p:nvPr>
        </p:nvSpPr>
        <p:spPr>
          <a:prstGeom prst="rect">
            <a:avLst/>
          </a:prstGeom>
          <a:effectLst>
            <a:outerShdw dist="38100" dir="5400000" rotWithShape="0">
              <a:srgbClr val="000000"/>
            </a:outerShdw>
          </a:effectLst>
        </p:spPr>
        <p:txBody>
          <a:bodyPr anchor="b"/>
          <a:lstStyle>
            <a:lvl1pPr algn="ctr"/>
          </a:lstStyle>
          <a:p>
            <a:r>
              <a:t>Diffuse Albedo</a:t>
            </a:r>
          </a:p>
        </p:txBody>
      </p:sp>
      <p:sp>
        <p:nvSpPr>
          <p:cNvPr id="642" name="Reflections"/>
          <p:cNvSpPr txBox="1">
            <a:spLocks noGrp="1"/>
          </p:cNvSpPr>
          <p:nvPr>
            <p:ph type="body" idx="15"/>
          </p:nvPr>
        </p:nvSpPr>
        <p:spPr>
          <a:prstGeom prst="rect">
            <a:avLst/>
          </a:prstGeom>
          <a:effectLst>
            <a:outerShdw dist="38100" dir="5400000" rotWithShape="0">
              <a:srgbClr val="000000"/>
            </a:outerShdw>
          </a:effectLst>
        </p:spPr>
        <p:txBody>
          <a:bodyPr/>
          <a:lstStyle/>
          <a:p>
            <a:r>
              <a:t>Reflections</a:t>
            </a:r>
          </a:p>
        </p:txBody>
      </p:sp>
      <p:pic>
        <p:nvPicPr>
          <p:cNvPr id="643"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reflection_01_07_lighting.png" descr="reflection_01_07_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648" name="Lighting"/>
          <p:cNvSpPr txBox="1">
            <a:spLocks noGrp="1"/>
          </p:cNvSpPr>
          <p:nvPr>
            <p:ph type="body" idx="14"/>
          </p:nvPr>
        </p:nvSpPr>
        <p:spPr>
          <a:prstGeom prst="rect">
            <a:avLst/>
          </a:prstGeom>
          <a:effectLst>
            <a:outerShdw dist="38100" dir="5400000" rotWithShape="0">
              <a:srgbClr val="000000"/>
            </a:outerShdw>
          </a:effectLst>
        </p:spPr>
        <p:txBody>
          <a:bodyPr anchor="b"/>
          <a:lstStyle>
            <a:lvl1pPr algn="ctr"/>
          </a:lstStyle>
          <a:p>
            <a:r>
              <a:t>Lighting</a:t>
            </a:r>
          </a:p>
        </p:txBody>
      </p:sp>
      <p:sp>
        <p:nvSpPr>
          <p:cNvPr id="649" name="Reflections"/>
          <p:cNvSpPr txBox="1">
            <a:spLocks noGrp="1"/>
          </p:cNvSpPr>
          <p:nvPr>
            <p:ph type="body" idx="15"/>
          </p:nvPr>
        </p:nvSpPr>
        <p:spPr>
          <a:prstGeom prst="rect">
            <a:avLst/>
          </a:prstGeom>
        </p:spPr>
        <p:txBody>
          <a:bodyPr/>
          <a:lstStyle/>
          <a:p>
            <a:r>
              <a:t>Reflections</a:t>
            </a:r>
          </a:p>
        </p:txBody>
      </p:sp>
      <p:pic>
        <p:nvPicPr>
          <p:cNvPr id="650"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4" name="reflection_01_09_fresnel.png" descr="reflection_01_09_fresnel.png"/>
          <p:cNvPicPr>
            <a:picLocks noGrp="1" noChangeAspect="1"/>
          </p:cNvPicPr>
          <p:nvPr>
            <p:ph type="pic" idx="13"/>
          </p:nvPr>
        </p:nvPicPr>
        <p:blipFill>
          <a:blip r:embed="rId3"/>
          <a:srcRect l="17" r="17"/>
          <a:stretch>
            <a:fillRect/>
          </a:stretch>
        </p:blipFill>
        <p:spPr>
          <a:xfrm>
            <a:off x="19049" y="-1"/>
            <a:ext cx="24375534" cy="13716001"/>
          </a:xfrm>
          <a:prstGeom prst="rect">
            <a:avLst/>
          </a:prstGeom>
        </p:spPr>
      </p:pic>
      <p:sp>
        <p:nvSpPr>
          <p:cNvPr id="655" name="Fresnel"/>
          <p:cNvSpPr txBox="1">
            <a:spLocks noGrp="1"/>
          </p:cNvSpPr>
          <p:nvPr>
            <p:ph type="body" idx="14"/>
          </p:nvPr>
        </p:nvSpPr>
        <p:spPr>
          <a:prstGeom prst="rect">
            <a:avLst/>
          </a:prstGeom>
          <a:effectLst>
            <a:outerShdw dist="38100" dir="5400000" rotWithShape="0">
              <a:srgbClr val="000000"/>
            </a:outerShdw>
          </a:effectLst>
        </p:spPr>
        <p:txBody>
          <a:bodyPr anchor="b"/>
          <a:lstStyle>
            <a:lvl1pPr algn="ctr"/>
          </a:lstStyle>
          <a:p>
            <a:r>
              <a:t>Fresnel</a:t>
            </a:r>
          </a:p>
        </p:txBody>
      </p:sp>
      <p:sp>
        <p:nvSpPr>
          <p:cNvPr id="656" name="Reflections"/>
          <p:cNvSpPr txBox="1">
            <a:spLocks noGrp="1"/>
          </p:cNvSpPr>
          <p:nvPr>
            <p:ph type="body" idx="15"/>
          </p:nvPr>
        </p:nvSpPr>
        <p:spPr>
          <a:prstGeom prst="rect">
            <a:avLst/>
          </a:prstGeom>
        </p:spPr>
        <p:txBody>
          <a:bodyPr/>
          <a:lstStyle/>
          <a:p>
            <a:r>
              <a:t>Reflections</a:t>
            </a:r>
          </a:p>
        </p:txBody>
      </p:sp>
      <p:pic>
        <p:nvPicPr>
          <p:cNvPr id="657"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 name="reflection_01_10_combined.png" descr="reflection_01_10_combined.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662" name="Fresnel * Lighting * Material"/>
          <p:cNvSpPr txBox="1">
            <a:spLocks noGrp="1"/>
          </p:cNvSpPr>
          <p:nvPr>
            <p:ph type="body" idx="14"/>
          </p:nvPr>
        </p:nvSpPr>
        <p:spPr>
          <a:prstGeom prst="rect">
            <a:avLst/>
          </a:prstGeom>
          <a:effectLst>
            <a:outerShdw dist="38100" dir="5400000" rotWithShape="0">
              <a:srgbClr val="000000"/>
            </a:outerShdw>
          </a:effectLst>
        </p:spPr>
        <p:txBody>
          <a:bodyPr anchor="b"/>
          <a:lstStyle>
            <a:lvl1pPr algn="ctr"/>
          </a:lstStyle>
          <a:p>
            <a:r>
              <a:t>Fresnel * Lighting * Material</a:t>
            </a:r>
          </a:p>
        </p:txBody>
      </p:sp>
      <p:sp>
        <p:nvSpPr>
          <p:cNvPr id="663" name="Reflections"/>
          <p:cNvSpPr txBox="1">
            <a:spLocks noGrp="1"/>
          </p:cNvSpPr>
          <p:nvPr>
            <p:ph type="body" idx="15"/>
          </p:nvPr>
        </p:nvSpPr>
        <p:spPr>
          <a:prstGeom prst="rect">
            <a:avLst/>
          </a:prstGeom>
        </p:spPr>
        <p:txBody>
          <a:bodyPr/>
          <a:lstStyle/>
          <a:p>
            <a:r>
              <a:t>Reflections</a:t>
            </a:r>
          </a:p>
        </p:txBody>
      </p:sp>
      <p:pic>
        <p:nvPicPr>
          <p:cNvPr id="664"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 name="reflection_01_00_final.png" descr="reflection_01_00_final.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669" name="Rectangle"/>
          <p:cNvSpPr txBox="1">
            <a:spLocks noGrp="1"/>
          </p:cNvSpPr>
          <p:nvPr>
            <p:ph type="body" idx="14"/>
          </p:nvPr>
        </p:nvSpPr>
        <p:spPr>
          <a:prstGeom prst="rect">
            <a:avLst/>
          </a:prstGeom>
        </p:spPr>
        <p:txBody>
          <a:bodyPr/>
          <a:lstStyle/>
          <a:p>
            <a:endParaRPr/>
          </a:p>
        </p:txBody>
      </p:sp>
      <p:sp>
        <p:nvSpPr>
          <p:cNvPr id="670" name="Reflections"/>
          <p:cNvSpPr txBox="1">
            <a:spLocks noGrp="1"/>
          </p:cNvSpPr>
          <p:nvPr>
            <p:ph type="body" idx="15"/>
          </p:nvPr>
        </p:nvSpPr>
        <p:spPr>
          <a:prstGeom prst="rect">
            <a:avLst/>
          </a:prstGeom>
        </p:spPr>
        <p:txBody>
          <a:bodyPr/>
          <a:lstStyle/>
          <a:p>
            <a:r>
              <a:t>Reflections</a:t>
            </a:r>
          </a:p>
        </p:txBody>
      </p:sp>
      <p:pic>
        <p:nvPicPr>
          <p:cNvPr id="671"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Picture 7"/>
          <p:cNvGrpSpPr/>
          <p:nvPr/>
        </p:nvGrpSpPr>
        <p:grpSpPr>
          <a:xfrm>
            <a:off x="-1" y="905337"/>
            <a:ext cx="24481368" cy="11713304"/>
            <a:chOff x="0" y="0"/>
            <a:chExt cx="24481366" cy="11713302"/>
          </a:xfrm>
        </p:grpSpPr>
        <p:sp>
          <p:nvSpPr>
            <p:cNvPr id="129" name="Rectangle"/>
            <p:cNvSpPr/>
            <p:nvPr/>
          </p:nvSpPr>
          <p:spPr>
            <a:xfrm>
              <a:off x="0" y="0"/>
              <a:ext cx="24481367" cy="11713303"/>
            </a:xfrm>
            <a:prstGeom prst="rect">
              <a:avLst/>
            </a:prstGeom>
            <a:gradFill flip="none" rotWithShape="1">
              <a:gsLst>
                <a:gs pos="58000">
                  <a:srgbClr val="000000">
                    <a:alpha val="99000"/>
                  </a:srgbClr>
                </a:gs>
                <a:gs pos="100000">
                  <a:srgbClr val="E2E2E2">
                    <a:alpha val="0"/>
                  </a:srgbClr>
                </a:gs>
              </a:gsLst>
              <a:lin ang="0" scaled="0"/>
            </a:gra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endParaRPr/>
            </a:p>
          </p:txBody>
        </p:sp>
        <p:pic>
          <p:nvPicPr>
            <p:cNvPr id="130" name="image7.jpeg" descr="image7.jpeg"/>
            <p:cNvPicPr>
              <a:picLocks noChangeAspect="1"/>
            </p:cNvPicPr>
            <p:nvPr/>
          </p:nvPicPr>
          <p:blipFill>
            <a:blip r:embed="rId3"/>
            <a:srcRect l="398" t="9450" b="18495"/>
            <a:stretch>
              <a:fillRect/>
            </a:stretch>
          </p:blipFill>
          <p:spPr>
            <a:xfrm>
              <a:off x="-1" y="0"/>
              <a:ext cx="24290898" cy="11713303"/>
            </a:xfrm>
            <a:prstGeom prst="rect">
              <a:avLst/>
            </a:prstGeom>
            <a:ln w="12700" cap="flat">
              <a:noFill/>
              <a:miter lim="400000"/>
            </a:ln>
            <a:effectLst/>
          </p:spPr>
        </p:pic>
      </p:grpSp>
      <p:sp>
        <p:nvSpPr>
          <p:cNvPr id="132" name="Rectangle 8"/>
          <p:cNvSpPr/>
          <p:nvPr/>
        </p:nvSpPr>
        <p:spPr>
          <a:xfrm rot="10800000">
            <a:off x="0" y="905337"/>
            <a:ext cx="24384000" cy="11713304"/>
          </a:xfrm>
          <a:prstGeom prst="rect">
            <a:avLst/>
          </a:prstGeom>
          <a:gradFill>
            <a:gsLst>
              <a:gs pos="0">
                <a:srgbClr val="000000"/>
              </a:gs>
              <a:gs pos="100000">
                <a:srgbClr val="000000">
                  <a:alpha val="0"/>
                </a:srgbClr>
              </a:gs>
            </a:gsLst>
          </a:gradFill>
          <a:ln w="12700">
            <a:miter lim="400000"/>
          </a:ln>
        </p:spPr>
        <p:txBody>
          <a:bodyPr tIns="91439" bIns="91439" anchor="ctr"/>
          <a:lstStyle/>
          <a:p>
            <a:pPr algn="ctr" defTabSz="2438339">
              <a:defRPr sz="4800">
                <a:solidFill>
                  <a:srgbClr val="FFFFFF"/>
                </a:solidFill>
                <a:latin typeface="Calibri"/>
                <a:ea typeface="Calibri"/>
                <a:cs typeface="Calibri"/>
                <a:sym typeface="Calibri"/>
              </a:defRPr>
            </a:pPr>
            <a:endParaRPr/>
          </a:p>
        </p:txBody>
      </p:sp>
      <p:sp>
        <p:nvSpPr>
          <p:cNvPr id="133" name="Content Placeholder 6"/>
          <p:cNvSpPr txBox="1"/>
          <p:nvPr/>
        </p:nvSpPr>
        <p:spPr>
          <a:xfrm>
            <a:off x="1438805" y="1410471"/>
            <a:ext cx="21945601" cy="9577833"/>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p>
            <a:pPr lvl="1" indent="0" algn="r" defTabSz="2438339">
              <a:spcBef>
                <a:spcPts val="1200"/>
              </a:spcBef>
              <a:defRPr sz="5200">
                <a:solidFill>
                  <a:srgbClr val="FFFFFF"/>
                </a:solidFill>
                <a:latin typeface="Palatino Linotype"/>
                <a:ea typeface="Palatino Linotype"/>
                <a:cs typeface="Palatino Linotype"/>
                <a:sym typeface="Palatino Linotype"/>
              </a:defRPr>
            </a:pPr>
            <a:r>
              <a:t>REMEDY ENTERTAINMENT PLC.</a:t>
            </a:r>
            <a:endParaRPr sz="5600">
              <a:solidFill>
                <a:srgbClr val="A6A6A6"/>
              </a:solidFill>
            </a:endParaRPr>
          </a:p>
          <a:p>
            <a:pPr lvl="1" indent="0" algn="r" defTabSz="2438339">
              <a:spcBef>
                <a:spcPts val="800"/>
              </a:spcBef>
              <a:defRPr sz="3600">
                <a:solidFill>
                  <a:srgbClr val="FFFFFF"/>
                </a:solidFill>
                <a:latin typeface="Palatino Linotype"/>
                <a:ea typeface="Palatino Linotype"/>
                <a:cs typeface="Palatino Linotype"/>
                <a:sym typeface="Palatino Linotype"/>
              </a:defRPr>
            </a:pPr>
            <a:r>
              <a:t>Founded in 1995 | Espoo | Finland | 165+ employees</a:t>
            </a:r>
            <a:endParaRPr sz="5600">
              <a:solidFill>
                <a:srgbClr val="A6A6A6"/>
              </a:solidFill>
            </a:endParaRPr>
          </a:p>
          <a:p>
            <a:pPr lvl="1" indent="0" algn="r" defTabSz="2438339">
              <a:spcBef>
                <a:spcPts val="1300"/>
              </a:spcBef>
              <a:defRPr sz="3600">
                <a:solidFill>
                  <a:srgbClr val="FFFFFF"/>
                </a:solidFill>
                <a:latin typeface="Palatino Linotype"/>
                <a:ea typeface="Palatino Linotype"/>
                <a:cs typeface="Palatino Linotype"/>
                <a:sym typeface="Palatino Linotype"/>
              </a:defRPr>
            </a:pPr>
            <a:endParaRPr sz="5600">
              <a:solidFill>
                <a:srgbClr val="A6A6A6"/>
              </a:solidFill>
            </a:endParaRPr>
          </a:p>
          <a:p>
            <a:pPr lvl="1" indent="0" algn="r" defTabSz="2438339">
              <a:spcBef>
                <a:spcPts val="1300"/>
              </a:spcBef>
              <a:defRPr sz="3600">
                <a:solidFill>
                  <a:srgbClr val="FFFFFF"/>
                </a:solidFill>
                <a:latin typeface="Palatino Linotype"/>
                <a:ea typeface="Palatino Linotype"/>
                <a:cs typeface="Palatino Linotype"/>
                <a:sym typeface="Palatino Linotype"/>
              </a:defRPr>
            </a:pPr>
            <a:endParaRPr sz="5600">
              <a:solidFill>
                <a:srgbClr val="A6A6A6"/>
              </a:solidFill>
            </a:endParaRPr>
          </a:p>
          <a:p>
            <a:pPr lvl="1" indent="0" algn="r" defTabSz="2438339">
              <a:spcBef>
                <a:spcPts val="1300"/>
              </a:spcBef>
              <a:defRPr sz="3600">
                <a:solidFill>
                  <a:srgbClr val="FFFFFF"/>
                </a:solidFill>
                <a:latin typeface="Palatino Linotype"/>
                <a:ea typeface="Palatino Linotype"/>
                <a:cs typeface="Palatino Linotype"/>
                <a:sym typeface="Palatino Linotype"/>
              </a:defRPr>
            </a:pPr>
            <a:endParaRPr sz="5600">
              <a:solidFill>
                <a:srgbClr val="A6A6A6"/>
              </a:solidFill>
            </a:endParaRPr>
          </a:p>
          <a:p>
            <a:pPr lvl="3" indent="0" algn="r" defTabSz="2438339">
              <a:spcBef>
                <a:spcPts val="900"/>
              </a:spcBef>
              <a:defRPr sz="3600">
                <a:solidFill>
                  <a:srgbClr val="FFFFFF"/>
                </a:solidFill>
                <a:latin typeface="Palatino Linotype"/>
                <a:ea typeface="Palatino Linotype"/>
                <a:cs typeface="Palatino Linotype"/>
                <a:sym typeface="Palatino Linotype"/>
              </a:defRPr>
            </a:pPr>
            <a:endParaRPr sz="5600">
              <a:solidFill>
                <a:srgbClr val="A6A6A6"/>
              </a:solidFill>
            </a:endParaRPr>
          </a:p>
          <a:p>
            <a:pPr lvl="3" indent="0" algn="r" defTabSz="2438339">
              <a:spcBef>
                <a:spcPts val="800"/>
              </a:spcBef>
              <a:defRPr sz="3600">
                <a:solidFill>
                  <a:srgbClr val="FFFFFF"/>
                </a:solidFill>
                <a:latin typeface="Palatino Linotype"/>
                <a:ea typeface="Palatino Linotype"/>
                <a:cs typeface="Palatino Linotype"/>
                <a:sym typeface="Palatino Linotype"/>
              </a:defRPr>
            </a:pPr>
            <a:r>
              <a:t>BEST KNOWN FOR:</a:t>
            </a:r>
            <a:endParaRPr sz="4000">
              <a:solidFill>
                <a:srgbClr val="A6A6A6"/>
              </a:solidFill>
            </a:endParaRPr>
          </a:p>
          <a:p>
            <a:pPr lvl="3" indent="0" algn="r" defTabSz="2438339">
              <a:spcBef>
                <a:spcPts val="1000"/>
              </a:spcBef>
              <a:defRPr sz="4200">
                <a:solidFill>
                  <a:srgbClr val="FFFFFF"/>
                </a:solidFill>
                <a:latin typeface="Palatino Linotype"/>
                <a:ea typeface="Palatino Linotype"/>
                <a:cs typeface="Palatino Linotype"/>
                <a:sym typeface="Palatino Linotype"/>
              </a:defRPr>
            </a:pPr>
            <a:r>
              <a:t>Max Payne </a:t>
            </a:r>
            <a:r>
              <a:rPr sz="3600"/>
              <a:t>| </a:t>
            </a:r>
            <a:r>
              <a:t>Alan Wake </a:t>
            </a:r>
            <a:r>
              <a:rPr sz="3600"/>
              <a:t>| </a:t>
            </a:r>
            <a:r>
              <a:t>Quantum Break</a:t>
            </a:r>
            <a:endParaRPr sz="4000">
              <a:solidFill>
                <a:srgbClr val="A6A6A6"/>
              </a:solidFill>
            </a:endParaRPr>
          </a:p>
          <a:p>
            <a:pPr lvl="3" indent="0" algn="r" defTabSz="2438339">
              <a:spcBef>
                <a:spcPts val="900"/>
              </a:spcBef>
              <a:defRPr sz="3600">
                <a:solidFill>
                  <a:srgbClr val="FFFFFF"/>
                </a:solidFill>
                <a:latin typeface="Palatino Linotype"/>
                <a:ea typeface="Palatino Linotype"/>
                <a:cs typeface="Palatino Linotype"/>
                <a:sym typeface="Palatino Linotype"/>
              </a:defRPr>
            </a:pPr>
            <a:endParaRPr sz="4000">
              <a:solidFill>
                <a:srgbClr val="A6A6A6"/>
              </a:solidFill>
            </a:endParaRPr>
          </a:p>
          <a:p>
            <a:pPr lvl="3" indent="0" algn="r" defTabSz="2438339">
              <a:spcBef>
                <a:spcPts val="800"/>
              </a:spcBef>
              <a:defRPr sz="3600">
                <a:solidFill>
                  <a:srgbClr val="FFFFFF"/>
                </a:solidFill>
                <a:latin typeface="Palatino Linotype"/>
                <a:ea typeface="Palatino Linotype"/>
                <a:cs typeface="Palatino Linotype"/>
                <a:sym typeface="Palatino Linotype"/>
              </a:defRPr>
            </a:pPr>
            <a:r>
              <a:t>CURRENTLY WORKING ON:</a:t>
            </a:r>
            <a:endParaRPr sz="4000">
              <a:solidFill>
                <a:srgbClr val="A6A6A6"/>
              </a:solidFill>
            </a:endParaRPr>
          </a:p>
          <a:p>
            <a:pPr lvl="4" indent="609584" algn="r" defTabSz="2438339">
              <a:spcBef>
                <a:spcPts val="1000"/>
              </a:spcBef>
              <a:defRPr sz="4200">
                <a:solidFill>
                  <a:srgbClr val="FFFFFF"/>
                </a:solidFill>
                <a:latin typeface="Palatino Linotype"/>
                <a:ea typeface="Palatino Linotype"/>
                <a:cs typeface="Palatino Linotype"/>
                <a:sym typeface="Palatino Linotype"/>
              </a:defRPr>
            </a:pPr>
            <a:r>
              <a:t>P7</a:t>
            </a:r>
            <a:r>
              <a:rPr sz="3600"/>
              <a:t> </a:t>
            </a:r>
            <a:r>
              <a:rPr sz="2800"/>
              <a:t>(own IP) with 505 Games</a:t>
            </a:r>
          </a:p>
          <a:p>
            <a:pPr lvl="4" indent="609584" algn="r" defTabSz="2438339">
              <a:spcBef>
                <a:spcPts val="1000"/>
              </a:spcBef>
              <a:defRPr sz="4200">
                <a:solidFill>
                  <a:srgbClr val="FFFFFF"/>
                </a:solidFill>
                <a:latin typeface="Palatino Linotype"/>
                <a:ea typeface="Palatino Linotype"/>
                <a:cs typeface="Palatino Linotype"/>
                <a:sym typeface="Palatino Linotype"/>
              </a:defRPr>
            </a:pPr>
            <a:r>
              <a:t>CrossFire 2 </a:t>
            </a:r>
            <a:r>
              <a:rPr sz="2800"/>
              <a:t>(Story Mode) with Smilegate</a:t>
            </a:r>
          </a:p>
          <a:p>
            <a:pPr lvl="4" indent="609584" algn="r" defTabSz="2438339">
              <a:spcBef>
                <a:spcPts val="1000"/>
              </a:spcBef>
              <a:defRPr sz="4200">
                <a:solidFill>
                  <a:srgbClr val="FFFFFF"/>
                </a:solidFill>
                <a:latin typeface="Palatino Linotype"/>
                <a:ea typeface="Palatino Linotype"/>
                <a:cs typeface="Palatino Linotype"/>
                <a:sym typeface="Palatino Linotype"/>
              </a:defRPr>
            </a:pPr>
            <a:r>
              <a:t>Northlight engine and tools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 name="reflection_02_001_jitter_none_none.mov" descr="reflection_02_001_jitter_none_none.mov"/>
          <p:cNvPicPr>
            <a:picLocks noGrp="1"/>
          </p:cNvPicPr>
          <p:nvPr>
            <p:ph type="pic" idx="13"/>
            <a:videoFile r:link="rId2"/>
            <p:extLst>
              <p:ext uri="{DAA4B4D4-6D71-4841-9C94-3DE7FCFB9230}">
                <p14:media xmlns:p14="http://schemas.microsoft.com/office/powerpoint/2010/main" r:embed="rId1"/>
              </p:ext>
            </p:extLst>
          </p:nvPr>
        </p:nvPicPr>
        <p:blipFill>
          <a:blip r:embed="rId5"/>
          <a:stretch>
            <a:fillRect/>
          </a:stretch>
        </p:blipFill>
        <p:spPr>
          <a:xfrm>
            <a:off x="-1" y="2381"/>
            <a:ext cx="24375534" cy="13711238"/>
          </a:xfrm>
          <a:prstGeom prst="rect">
            <a:avLst/>
          </a:prstGeom>
        </p:spPr>
      </p:pic>
      <p:sp>
        <p:nvSpPr>
          <p:cNvPr id="676" name="1 ray per pixel"/>
          <p:cNvSpPr txBox="1">
            <a:spLocks noGrp="1"/>
          </p:cNvSpPr>
          <p:nvPr>
            <p:ph type="body" idx="14"/>
          </p:nvPr>
        </p:nvSpPr>
        <p:spPr>
          <a:prstGeom prst="rect">
            <a:avLst/>
          </a:prstGeom>
        </p:spPr>
        <p:txBody>
          <a:bodyPr/>
          <a:lstStyle/>
          <a:p>
            <a:r>
              <a:t>1 ray per pixel</a:t>
            </a:r>
          </a:p>
        </p:txBody>
      </p:sp>
      <p:sp>
        <p:nvSpPr>
          <p:cNvPr id="677" name="Reflections"/>
          <p:cNvSpPr txBox="1">
            <a:spLocks noGrp="1"/>
          </p:cNvSpPr>
          <p:nvPr>
            <p:ph type="body" idx="15"/>
          </p:nvPr>
        </p:nvSpPr>
        <p:spPr>
          <a:prstGeom prst="rect">
            <a:avLst/>
          </a:prstGeom>
        </p:spPr>
        <p:txBody>
          <a:bodyPr/>
          <a:lstStyle/>
          <a:p>
            <a:r>
              <a:t>Reflections</a:t>
            </a:r>
          </a:p>
        </p:txBody>
      </p:sp>
      <p:pic>
        <p:nvPicPr>
          <p:cNvPr id="678" name="Picture 6" descr="Picture 6"/>
          <p:cNvPicPr>
            <a:picLocks noGrp="1" noChangeAspect="1"/>
          </p:cNvPicPr>
          <p:nvPr>
            <p:ph type="pic" idx="16"/>
          </p:nvPr>
        </p:nvPicPr>
        <p:blipFill>
          <a:blip r:embed="rId6"/>
          <a:stretch>
            <a:fillRect/>
          </a:stretch>
        </p:blipFill>
        <p:spPr>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0" fill="hold"/>
                                        <p:tgtEl>
                                          <p:spTgt spid="6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7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2" name="reflection_02_003_jitter_none_reshoot.mov" descr="reflection_02_003_jitter_none_reshoot.mov"/>
          <p:cNvPicPr>
            <a:picLocks noGrp="1"/>
          </p:cNvPicPr>
          <p:nvPr>
            <p:ph type="pic" idx="13"/>
            <a:videoFile r:link="rId2"/>
            <p:extLst>
              <p:ext uri="{DAA4B4D4-6D71-4841-9C94-3DE7FCFB9230}">
                <p14:media xmlns:p14="http://schemas.microsoft.com/office/powerpoint/2010/main" r:embed="rId1"/>
              </p:ext>
            </p:extLst>
          </p:nvPr>
        </p:nvPicPr>
        <p:blipFill>
          <a:blip r:embed="rId5"/>
          <a:stretch>
            <a:fillRect/>
          </a:stretch>
        </p:blipFill>
        <p:spPr>
          <a:xfrm>
            <a:off x="-1" y="2381"/>
            <a:ext cx="24375534" cy="13711238"/>
          </a:xfrm>
          <a:prstGeom prst="rect">
            <a:avLst/>
          </a:prstGeom>
        </p:spPr>
      </p:pic>
      <p:sp>
        <p:nvSpPr>
          <p:cNvPr id="683" name="+ 3 rays on bright pixels"/>
          <p:cNvSpPr txBox="1">
            <a:spLocks noGrp="1"/>
          </p:cNvSpPr>
          <p:nvPr>
            <p:ph type="body" idx="14"/>
          </p:nvPr>
        </p:nvSpPr>
        <p:spPr>
          <a:prstGeom prst="rect">
            <a:avLst/>
          </a:prstGeom>
          <a:effectLst>
            <a:outerShdw dist="38100" dir="5400000" rotWithShape="0">
              <a:srgbClr val="000000"/>
            </a:outerShdw>
          </a:effectLst>
        </p:spPr>
        <p:txBody>
          <a:bodyPr/>
          <a:lstStyle/>
          <a:p>
            <a:r>
              <a:t>+ 3 rays on bright pixels</a:t>
            </a:r>
          </a:p>
        </p:txBody>
      </p:sp>
      <p:sp>
        <p:nvSpPr>
          <p:cNvPr id="684" name="Reflections"/>
          <p:cNvSpPr txBox="1">
            <a:spLocks noGrp="1"/>
          </p:cNvSpPr>
          <p:nvPr>
            <p:ph type="body" idx="15"/>
          </p:nvPr>
        </p:nvSpPr>
        <p:spPr>
          <a:prstGeom prst="rect">
            <a:avLst/>
          </a:prstGeom>
        </p:spPr>
        <p:txBody>
          <a:bodyPr/>
          <a:lstStyle/>
          <a:p>
            <a:r>
              <a:t>Reflections</a:t>
            </a:r>
          </a:p>
        </p:txBody>
      </p:sp>
      <p:pic>
        <p:nvPicPr>
          <p:cNvPr id="685" name="Picture 6" descr="Picture 6"/>
          <p:cNvPicPr>
            <a:picLocks noGrp="1" noChangeAspect="1"/>
          </p:cNvPicPr>
          <p:nvPr>
            <p:ph type="pic" idx="16"/>
          </p:nvPr>
        </p:nvPicPr>
        <p:blipFill>
          <a:blip r:embed="rId6"/>
          <a:stretch>
            <a:fillRect/>
          </a:stretch>
        </p:blipFill>
        <p:spPr>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0" fill="hold"/>
                                        <p:tgtEl>
                                          <p:spTgt spid="6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82"/>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9" name="reflection_02_004_jitter_damped_reshoot.mov" descr="reflection_02_004_jitter_damped_reshoot.mov"/>
          <p:cNvPicPr>
            <a:picLocks noGrp="1"/>
          </p:cNvPicPr>
          <p:nvPr>
            <p:ph type="pic" idx="13"/>
            <a:videoFile r:link="rId2"/>
            <p:extLst>
              <p:ext uri="{DAA4B4D4-6D71-4841-9C94-3DE7FCFB9230}">
                <p14:media xmlns:p14="http://schemas.microsoft.com/office/powerpoint/2010/main" r:embed="rId1"/>
              </p:ext>
            </p:extLst>
          </p:nvPr>
        </p:nvPicPr>
        <p:blipFill>
          <a:blip r:embed="rId5"/>
          <a:stretch>
            <a:fillRect/>
          </a:stretch>
        </p:blipFill>
        <p:spPr>
          <a:xfrm>
            <a:off x="-1" y="2381"/>
            <a:ext cx="24375534" cy="13711238"/>
          </a:xfrm>
          <a:prstGeom prst="rect">
            <a:avLst/>
          </a:prstGeom>
        </p:spPr>
      </p:pic>
      <p:sp>
        <p:nvSpPr>
          <p:cNvPr id="690" name="and combine with small damping"/>
          <p:cNvSpPr txBox="1">
            <a:spLocks noGrp="1"/>
          </p:cNvSpPr>
          <p:nvPr>
            <p:ph type="body" idx="14"/>
          </p:nvPr>
        </p:nvSpPr>
        <p:spPr>
          <a:prstGeom prst="rect">
            <a:avLst/>
          </a:prstGeom>
        </p:spPr>
        <p:txBody>
          <a:bodyPr/>
          <a:lstStyle/>
          <a:p>
            <a:r>
              <a:t>and combine with small damping</a:t>
            </a:r>
          </a:p>
        </p:txBody>
      </p:sp>
      <p:sp>
        <p:nvSpPr>
          <p:cNvPr id="691" name="Reflections"/>
          <p:cNvSpPr txBox="1">
            <a:spLocks noGrp="1"/>
          </p:cNvSpPr>
          <p:nvPr>
            <p:ph type="body" idx="15"/>
          </p:nvPr>
        </p:nvSpPr>
        <p:spPr>
          <a:prstGeom prst="rect">
            <a:avLst/>
          </a:prstGeom>
        </p:spPr>
        <p:txBody>
          <a:bodyPr/>
          <a:lstStyle/>
          <a:p>
            <a:r>
              <a:t>Reflections</a:t>
            </a:r>
          </a:p>
        </p:txBody>
      </p:sp>
      <p:pic>
        <p:nvPicPr>
          <p:cNvPr id="692" name="Picture 6" descr="Picture 6"/>
          <p:cNvPicPr>
            <a:picLocks noGrp="1" noChangeAspect="1"/>
          </p:cNvPicPr>
          <p:nvPr>
            <p:ph type="pic" idx="16"/>
          </p:nvPr>
        </p:nvPicPr>
        <p:blipFill>
          <a:blip r:embed="rId6"/>
          <a:stretch>
            <a:fillRect/>
          </a:stretch>
        </p:blipFill>
        <p:spPr>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0" fill="hold"/>
                                        <p:tgtEl>
                                          <p:spTgt spid="6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89"/>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 name="reflection_01_00_final.png" descr="reflection_01_00_final.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697" name="Optimise by using shadow maps"/>
          <p:cNvSpPr txBox="1">
            <a:spLocks noGrp="1"/>
          </p:cNvSpPr>
          <p:nvPr>
            <p:ph type="body" idx="14"/>
          </p:nvPr>
        </p:nvSpPr>
        <p:spPr>
          <a:prstGeom prst="rect">
            <a:avLst/>
          </a:prstGeom>
        </p:spPr>
        <p:txBody>
          <a:bodyPr/>
          <a:lstStyle/>
          <a:p>
            <a:r>
              <a:t>Optimise by using shadow maps</a:t>
            </a:r>
          </a:p>
        </p:txBody>
      </p:sp>
      <p:sp>
        <p:nvSpPr>
          <p:cNvPr id="698" name="Reflections"/>
          <p:cNvSpPr txBox="1">
            <a:spLocks noGrp="1"/>
          </p:cNvSpPr>
          <p:nvPr>
            <p:ph type="body" idx="15"/>
          </p:nvPr>
        </p:nvSpPr>
        <p:spPr>
          <a:prstGeom prst="rect">
            <a:avLst/>
          </a:prstGeom>
        </p:spPr>
        <p:txBody>
          <a:bodyPr/>
          <a:lstStyle/>
          <a:p>
            <a:r>
              <a:t>Reflections</a:t>
            </a:r>
          </a:p>
        </p:txBody>
      </p:sp>
      <p:pic>
        <p:nvPicPr>
          <p:cNvPr id="699"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3" name="dgi_0020_ssao.png" descr="dgi_0020_ssao.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704" name="Indirect Diffuse"/>
          <p:cNvSpPr txBox="1">
            <a:spLocks noGrp="1"/>
          </p:cNvSpPr>
          <p:nvPr>
            <p:ph type="body" idx="14"/>
          </p:nvPr>
        </p:nvSpPr>
        <p:spPr>
          <a:prstGeom prst="rect">
            <a:avLst/>
          </a:prstGeom>
        </p:spPr>
        <p:txBody>
          <a:bodyPr/>
          <a:lstStyle/>
          <a:p>
            <a:r>
              <a:t>Indirect Diffuse</a:t>
            </a:r>
          </a:p>
        </p:txBody>
      </p:sp>
      <p:pic>
        <p:nvPicPr>
          <p:cNvPr id="705"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9" name="dgi_0021_rtao.png" descr="dgi_0021_rtao.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710" name="Indirect Diffuse"/>
          <p:cNvSpPr txBox="1">
            <a:spLocks noGrp="1"/>
          </p:cNvSpPr>
          <p:nvPr>
            <p:ph type="body" idx="14"/>
          </p:nvPr>
        </p:nvSpPr>
        <p:spPr>
          <a:prstGeom prst="rect">
            <a:avLst/>
          </a:prstGeom>
        </p:spPr>
        <p:txBody>
          <a:bodyPr/>
          <a:lstStyle/>
          <a:p>
            <a:r>
              <a:t>Indirect Diffuse</a:t>
            </a:r>
          </a:p>
        </p:txBody>
      </p:sp>
      <p:pic>
        <p:nvPicPr>
          <p:cNvPr id="711"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5"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716" name="Similar to AO, lots of non-coherent rays"/>
          <p:cNvSpPr txBox="1">
            <a:spLocks noGrp="1"/>
          </p:cNvSpPr>
          <p:nvPr>
            <p:ph type="body" idx="14"/>
          </p:nvPr>
        </p:nvSpPr>
        <p:spPr>
          <a:prstGeom prst="rect">
            <a:avLst/>
          </a:prstGeom>
        </p:spPr>
        <p:txBody>
          <a:bodyPr/>
          <a:lstStyle/>
          <a:p>
            <a:r>
              <a:t>Similar to AO, lots of non-coherent rays</a:t>
            </a:r>
          </a:p>
        </p:txBody>
      </p:sp>
      <p:sp>
        <p:nvSpPr>
          <p:cNvPr id="717" name="Indirect Diffuse"/>
          <p:cNvSpPr txBox="1">
            <a:spLocks noGrp="1"/>
          </p:cNvSpPr>
          <p:nvPr>
            <p:ph type="body" idx="15"/>
          </p:nvPr>
        </p:nvSpPr>
        <p:spPr>
          <a:prstGeom prst="rect">
            <a:avLst/>
          </a:prstGeom>
        </p:spPr>
        <p:txBody>
          <a:bodyPr/>
          <a:lstStyle/>
          <a:p>
            <a:r>
              <a:t>Indirect Diffuse</a:t>
            </a:r>
          </a:p>
        </p:txBody>
      </p:sp>
      <p:pic>
        <p:nvPicPr>
          <p:cNvPr id="718"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2"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723" name="GI stored in sparse grid volume"/>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GI stored in sparse grid volume</a:t>
            </a:r>
          </a:p>
        </p:txBody>
      </p:sp>
      <p:sp>
        <p:nvSpPr>
          <p:cNvPr id="724" name="Indirect Diffuse"/>
          <p:cNvSpPr txBox="1">
            <a:spLocks noGrp="1"/>
          </p:cNvSpPr>
          <p:nvPr>
            <p:ph type="body" idx="15"/>
          </p:nvPr>
        </p:nvSpPr>
        <p:spPr>
          <a:prstGeom prst="rect">
            <a:avLst/>
          </a:prstGeom>
        </p:spPr>
        <p:txBody>
          <a:bodyPr/>
          <a:lstStyle/>
          <a:p>
            <a:r>
              <a:t>Indirect Diffuse</a:t>
            </a:r>
          </a:p>
        </p:txBody>
      </p:sp>
      <p:pic>
        <p:nvPicPr>
          <p:cNvPr id="725" name="Picture 6" descr="Picture 6"/>
          <p:cNvPicPr>
            <a:picLocks noGrp="1" noChangeAspect="1"/>
          </p:cNvPicPr>
          <p:nvPr>
            <p:ph type="pic" idx="16"/>
          </p:nvPr>
        </p:nvPicPr>
        <p:blipFill>
          <a:blip r:embed="rId4"/>
          <a:stretch>
            <a:fillRect/>
          </a:stretch>
        </p:blipFill>
        <p:spPr>
          <a:prstGeom prst="rect">
            <a:avLst/>
          </a:prstGeom>
        </p:spPr>
      </p:pic>
      <p:sp>
        <p:nvSpPr>
          <p:cNvPr id="726" name="Rectangle"/>
          <p:cNvSpPr txBox="1">
            <a:spLocks noGrp="1"/>
          </p:cNvSpPr>
          <p:nvPr>
            <p:ph type="body" idx="17"/>
          </p:nvPr>
        </p:nvSpPr>
        <p:spPr>
          <a:prstGeom prst="rect">
            <a:avLst/>
          </a:prstGeom>
        </p:spPr>
        <p:txBody>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grpSp>
        <p:nvGrpSpPr>
          <p:cNvPr id="731" name="Group"/>
          <p:cNvGrpSpPr/>
          <p:nvPr/>
        </p:nvGrpSpPr>
        <p:grpSpPr>
          <a:xfrm>
            <a:off x="13487400" y="3677015"/>
            <a:ext cx="8917392" cy="8917392"/>
            <a:chOff x="73545" y="73545"/>
            <a:chExt cx="8917390" cy="8917390"/>
          </a:xfrm>
        </p:grpSpPr>
        <p:graphicFrame>
          <p:nvGraphicFramePr>
            <p:cNvPr id="727" name="Table"/>
            <p:cNvGraphicFramePr/>
            <p:nvPr/>
          </p:nvGraphicFramePr>
          <p:xfrm>
            <a:off x="448627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28" name="Table"/>
            <p:cNvGraphicFramePr/>
            <p:nvPr/>
          </p:nvGraphicFramePr>
          <p:xfrm>
            <a:off x="4486275" y="7354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29" name="Table"/>
            <p:cNvGraphicFramePr/>
            <p:nvPr/>
          </p:nvGraphicFramePr>
          <p:xfrm>
            <a:off x="7354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30" name="Table"/>
            <p:cNvGraphicFramePr/>
            <p:nvPr/>
          </p:nvGraphicFramePr>
          <p:xfrm>
            <a:off x="73545" y="73545"/>
            <a:ext cx="4504662" cy="4504662"/>
          </p:xfrm>
          <a:graphic>
            <a:graphicData uri="http://schemas.openxmlformats.org/drawingml/2006/table">
              <a:tbl>
                <a:tblPr>
                  <a:tableStyleId>{4C3C2611-4C71-4FC5-86AE-919BDF0F9419}</a:tableStyleId>
                </a:tblPr>
                <a:tblGrid>
                  <a:gridCol w="4441161">
                    <a:extLst>
                      <a:ext uri="{9D8B030D-6E8A-4147-A177-3AD203B41FA5}">
                        <a16:colId xmlns:a16="http://schemas.microsoft.com/office/drawing/2014/main" val="20000"/>
                      </a:ext>
                    </a:extLst>
                  </a:gridCol>
                </a:tblGrid>
                <a:tr h="4441161">
                  <a:tc>
                    <a:txBody>
                      <a:bodyPr/>
                      <a:lstStyle/>
                      <a:p>
                        <a:pPr>
                          <a:defRPr sz="5000"/>
                        </a:pPr>
                        <a:endParaRPr/>
                      </a:p>
                    </a:txBody>
                    <a:tcPr marL="0" marR="0" marT="0" marB="0" horzOverflow="overflow">
                      <a:lnL w="63500">
                        <a:solidFill>
                          <a:srgbClr val="000000"/>
                        </a:solidFill>
                        <a:miter lim="400000"/>
                      </a:lnL>
                      <a:lnR w="63500">
                        <a:solidFill>
                          <a:srgbClr val="000000"/>
                        </a:solidFill>
                      </a:lnR>
                      <a:lnT w="63500">
                        <a:solidFill>
                          <a:srgbClr val="000000"/>
                        </a:solidFill>
                        <a:miter lim="400000"/>
                      </a:lnT>
                      <a:lnB w="63500">
                        <a:solidFill>
                          <a:srgbClr val="000000"/>
                        </a:solidFill>
                      </a:lnB>
                      <a:solidFill>
                        <a:srgbClr val="FFFFFF">
                          <a:alpha val="70000"/>
                        </a:srgbClr>
                      </a:solidFill>
                    </a:tcPr>
                  </a:tc>
                  <a:extLst>
                    <a:ext uri="{0D108BD9-81ED-4DB2-BD59-A6C34878D82A}">
                      <a16:rowId xmlns:a16="http://schemas.microsoft.com/office/drawing/2014/main" val="10000"/>
                    </a:ext>
                  </a:extLst>
                </a:tr>
              </a:tbl>
            </a:graphicData>
          </a:graphic>
        </p:graphicFrame>
      </p:gr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736" name="Irradiance calculated based on static geometry and static set of lights"/>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Irradiance calculated based on static geometry and static set of lights</a:t>
            </a:r>
          </a:p>
        </p:txBody>
      </p:sp>
      <p:sp>
        <p:nvSpPr>
          <p:cNvPr id="737" name="Indirect Diffuse"/>
          <p:cNvSpPr txBox="1">
            <a:spLocks noGrp="1"/>
          </p:cNvSpPr>
          <p:nvPr>
            <p:ph type="body" idx="15"/>
          </p:nvPr>
        </p:nvSpPr>
        <p:spPr>
          <a:prstGeom prst="rect">
            <a:avLst/>
          </a:prstGeom>
        </p:spPr>
        <p:txBody>
          <a:bodyPr/>
          <a:lstStyle/>
          <a:p>
            <a:r>
              <a:t>Indirect Diffuse</a:t>
            </a:r>
          </a:p>
        </p:txBody>
      </p:sp>
      <p:pic>
        <p:nvPicPr>
          <p:cNvPr id="738" name="Picture 6" descr="Picture 6"/>
          <p:cNvPicPr>
            <a:picLocks noGrp="1" noChangeAspect="1"/>
          </p:cNvPicPr>
          <p:nvPr>
            <p:ph type="pic" idx="16"/>
          </p:nvPr>
        </p:nvPicPr>
        <p:blipFill>
          <a:blip r:embed="rId4"/>
          <a:stretch>
            <a:fillRect/>
          </a:stretch>
        </p:blipFill>
        <p:spPr>
          <a:prstGeom prst="rect">
            <a:avLst/>
          </a:prstGeom>
        </p:spPr>
      </p:pic>
      <p:grpSp>
        <p:nvGrpSpPr>
          <p:cNvPr id="743" name="grid"/>
          <p:cNvGrpSpPr/>
          <p:nvPr/>
        </p:nvGrpSpPr>
        <p:grpSpPr>
          <a:xfrm>
            <a:off x="13487401" y="3677015"/>
            <a:ext cx="8917391" cy="8917392"/>
            <a:chOff x="73545" y="73545"/>
            <a:chExt cx="8917390" cy="8917390"/>
          </a:xfrm>
        </p:grpSpPr>
        <p:graphicFrame>
          <p:nvGraphicFramePr>
            <p:cNvPr id="739" name="Table"/>
            <p:cNvGraphicFramePr/>
            <p:nvPr/>
          </p:nvGraphicFramePr>
          <p:xfrm>
            <a:off x="448627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40" name="Table"/>
            <p:cNvGraphicFramePr/>
            <p:nvPr/>
          </p:nvGraphicFramePr>
          <p:xfrm>
            <a:off x="4486275" y="7354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41" name="Table"/>
            <p:cNvGraphicFramePr/>
            <p:nvPr/>
          </p:nvGraphicFramePr>
          <p:xfrm>
            <a:off x="7354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42" name="Table"/>
            <p:cNvGraphicFramePr/>
            <p:nvPr/>
          </p:nvGraphicFramePr>
          <p:xfrm>
            <a:off x="73545" y="73545"/>
            <a:ext cx="4504662" cy="4504662"/>
          </p:xfrm>
          <a:graphic>
            <a:graphicData uri="http://schemas.openxmlformats.org/drawingml/2006/table">
              <a:tbl>
                <a:tblPr>
                  <a:tableStyleId>{4C3C2611-4C71-4FC5-86AE-919BDF0F9419}</a:tableStyleId>
                </a:tblPr>
                <a:tblGrid>
                  <a:gridCol w="4441161">
                    <a:extLst>
                      <a:ext uri="{9D8B030D-6E8A-4147-A177-3AD203B41FA5}">
                        <a16:colId xmlns:a16="http://schemas.microsoft.com/office/drawing/2014/main" val="20000"/>
                      </a:ext>
                    </a:extLst>
                  </a:gridCol>
                </a:tblGrid>
                <a:tr h="4441161">
                  <a:tc>
                    <a:txBody>
                      <a:bodyPr/>
                      <a:lstStyle/>
                      <a:p>
                        <a:pPr>
                          <a:defRPr sz="5000"/>
                        </a:pPr>
                        <a:endParaRPr/>
                      </a:p>
                    </a:txBody>
                    <a:tcPr marL="0" marR="0" marT="0" marB="0" horzOverflow="overflow">
                      <a:lnL w="63500">
                        <a:solidFill>
                          <a:srgbClr val="000000"/>
                        </a:solidFill>
                        <a:miter lim="400000"/>
                      </a:lnL>
                      <a:lnR w="63500">
                        <a:solidFill>
                          <a:srgbClr val="000000"/>
                        </a:solidFill>
                      </a:lnR>
                      <a:lnT w="63500">
                        <a:solidFill>
                          <a:srgbClr val="000000"/>
                        </a:solidFill>
                        <a:miter lim="400000"/>
                      </a:lnT>
                      <a:lnB w="63500">
                        <a:solidFill>
                          <a:srgbClr val="000000"/>
                        </a:solidFill>
                      </a:lnB>
                      <a:solidFill>
                        <a:srgbClr val="FFFFFF">
                          <a:alpha val="70000"/>
                        </a:srgbClr>
                      </a:solidFill>
                    </a:tcPr>
                  </a:tc>
                  <a:extLst>
                    <a:ext uri="{0D108BD9-81ED-4DB2-BD59-A6C34878D82A}">
                      <a16:rowId xmlns:a16="http://schemas.microsoft.com/office/drawing/2014/main" val="10000"/>
                    </a:ext>
                  </a:extLst>
                </a:tr>
              </a:tbl>
            </a:graphicData>
          </a:graphic>
        </p:graphicFrame>
      </p:grpSp>
      <p:sp>
        <p:nvSpPr>
          <p:cNvPr id="744" name="Rectangle"/>
          <p:cNvSpPr txBox="1">
            <a:spLocks noGrp="1"/>
          </p:cNvSpPr>
          <p:nvPr>
            <p:ph type="body" idx="17"/>
          </p:nvPr>
        </p:nvSpPr>
        <p:spPr>
          <a:prstGeom prst="rect">
            <a:avLst/>
          </a:prstGeom>
        </p:spPr>
        <p:txBody>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sp>
        <p:nvSpPr>
          <p:cNvPr id="745" name="Group"/>
          <p:cNvSpPr/>
          <p:nvPr/>
        </p:nvSpPr>
        <p:spPr>
          <a:xfrm>
            <a:off x="14096065" y="4726773"/>
            <a:ext cx="7696558" cy="7437720"/>
          </a:xfrm>
          <a:custGeom>
            <a:avLst/>
            <a:gdLst/>
            <a:ahLst/>
            <a:cxnLst>
              <a:cxn ang="0">
                <a:pos x="wd2" y="hd2"/>
              </a:cxn>
              <a:cxn ang="5400000">
                <a:pos x="wd2" y="hd2"/>
              </a:cxn>
              <a:cxn ang="10800000">
                <a:pos x="wd2" y="hd2"/>
              </a:cxn>
              <a:cxn ang="16200000">
                <a:pos x="wd2" y="hd2"/>
              </a:cxn>
            </a:cxnLst>
            <a:rect l="0" t="0" r="r" b="b"/>
            <a:pathLst>
              <a:path w="21600" h="21600" extrusionOk="0">
                <a:moveTo>
                  <a:pt x="153" y="11371"/>
                </a:moveTo>
                <a:lnTo>
                  <a:pt x="4907" y="16562"/>
                </a:lnTo>
                <a:lnTo>
                  <a:pt x="2959" y="18818"/>
                </a:lnTo>
                <a:lnTo>
                  <a:pt x="12750" y="20607"/>
                </a:lnTo>
                <a:lnTo>
                  <a:pt x="19401" y="16543"/>
                </a:lnTo>
                <a:lnTo>
                  <a:pt x="18004" y="11872"/>
                </a:lnTo>
                <a:lnTo>
                  <a:pt x="11590" y="10736"/>
                </a:lnTo>
                <a:lnTo>
                  <a:pt x="11709" y="4998"/>
                </a:lnTo>
                <a:lnTo>
                  <a:pt x="17968" y="0"/>
                </a:lnTo>
                <a:lnTo>
                  <a:pt x="19517" y="5262"/>
                </a:lnTo>
                <a:lnTo>
                  <a:pt x="16008" y="9303"/>
                </a:lnTo>
                <a:lnTo>
                  <a:pt x="21600" y="10869"/>
                </a:lnTo>
                <a:lnTo>
                  <a:pt x="21480" y="21600"/>
                </a:lnTo>
                <a:lnTo>
                  <a:pt x="0" y="21551"/>
                </a:lnTo>
                <a:lnTo>
                  <a:pt x="153" y="11371"/>
                </a:lnTo>
                <a:close/>
              </a:path>
            </a:pathLst>
          </a:custGeom>
          <a:solidFill>
            <a:schemeClr val="accent1">
              <a:lumOff val="23725"/>
            </a:schemeClr>
          </a:solidFill>
          <a:ln w="88900">
            <a:solidFill>
              <a:schemeClr val="accent1"/>
            </a:solidFill>
          </a:ln>
        </p:spPr>
        <p:txBody>
          <a:bodyPr lIns="121919" tIns="121919" rIns="121919" bIns="121919"/>
          <a:lstStyle/>
          <a:p>
            <a:pPr>
              <a:defRPr>
                <a:solidFill>
                  <a:srgbClr val="FFFFFF"/>
                </a:solidFill>
              </a:defRPr>
            </a:pPr>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9"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750" name="Dynamic geometry can receive light, but does not contribute to calculated irradiance"/>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Dynamic geometry can receive light, but does not contribute to calculated irradiance</a:t>
            </a:r>
          </a:p>
        </p:txBody>
      </p:sp>
      <p:sp>
        <p:nvSpPr>
          <p:cNvPr id="751" name="Indirect Diffuse"/>
          <p:cNvSpPr txBox="1">
            <a:spLocks noGrp="1"/>
          </p:cNvSpPr>
          <p:nvPr>
            <p:ph type="body" idx="15"/>
          </p:nvPr>
        </p:nvSpPr>
        <p:spPr>
          <a:prstGeom prst="rect">
            <a:avLst/>
          </a:prstGeom>
        </p:spPr>
        <p:txBody>
          <a:bodyPr/>
          <a:lstStyle/>
          <a:p>
            <a:r>
              <a:t>Indirect Diffuse</a:t>
            </a:r>
          </a:p>
        </p:txBody>
      </p:sp>
      <p:pic>
        <p:nvPicPr>
          <p:cNvPr id="752" name="Picture 6" descr="Picture 6"/>
          <p:cNvPicPr>
            <a:picLocks noGrp="1" noChangeAspect="1"/>
          </p:cNvPicPr>
          <p:nvPr>
            <p:ph type="pic" idx="16"/>
          </p:nvPr>
        </p:nvPicPr>
        <p:blipFill>
          <a:blip r:embed="rId4"/>
          <a:stretch>
            <a:fillRect/>
          </a:stretch>
        </p:blipFill>
        <p:spPr>
          <a:prstGeom prst="rect">
            <a:avLst/>
          </a:prstGeom>
        </p:spPr>
      </p:pic>
      <p:grpSp>
        <p:nvGrpSpPr>
          <p:cNvPr id="757" name="grid"/>
          <p:cNvGrpSpPr/>
          <p:nvPr/>
        </p:nvGrpSpPr>
        <p:grpSpPr>
          <a:xfrm>
            <a:off x="13487401" y="3677015"/>
            <a:ext cx="8917391" cy="8917392"/>
            <a:chOff x="73545" y="73545"/>
            <a:chExt cx="8917390" cy="8917390"/>
          </a:xfrm>
        </p:grpSpPr>
        <p:graphicFrame>
          <p:nvGraphicFramePr>
            <p:cNvPr id="753" name="Table"/>
            <p:cNvGraphicFramePr/>
            <p:nvPr/>
          </p:nvGraphicFramePr>
          <p:xfrm>
            <a:off x="448627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54" name="Table"/>
            <p:cNvGraphicFramePr/>
            <p:nvPr/>
          </p:nvGraphicFramePr>
          <p:xfrm>
            <a:off x="4486275" y="7354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55" name="Table"/>
            <p:cNvGraphicFramePr/>
            <p:nvPr/>
          </p:nvGraphicFramePr>
          <p:xfrm>
            <a:off x="7354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56" name="Table"/>
            <p:cNvGraphicFramePr/>
            <p:nvPr/>
          </p:nvGraphicFramePr>
          <p:xfrm>
            <a:off x="73545" y="73545"/>
            <a:ext cx="4504662" cy="4504662"/>
          </p:xfrm>
          <a:graphic>
            <a:graphicData uri="http://schemas.openxmlformats.org/drawingml/2006/table">
              <a:tbl>
                <a:tblPr>
                  <a:tableStyleId>{4C3C2611-4C71-4FC5-86AE-919BDF0F9419}</a:tableStyleId>
                </a:tblPr>
                <a:tblGrid>
                  <a:gridCol w="4441161">
                    <a:extLst>
                      <a:ext uri="{9D8B030D-6E8A-4147-A177-3AD203B41FA5}">
                        <a16:colId xmlns:a16="http://schemas.microsoft.com/office/drawing/2014/main" val="20000"/>
                      </a:ext>
                    </a:extLst>
                  </a:gridCol>
                </a:tblGrid>
                <a:tr h="4441161">
                  <a:tc>
                    <a:txBody>
                      <a:bodyPr/>
                      <a:lstStyle/>
                      <a:p>
                        <a:pPr>
                          <a:defRPr sz="5000"/>
                        </a:pPr>
                        <a:endParaRPr/>
                      </a:p>
                    </a:txBody>
                    <a:tcPr marL="0" marR="0" marT="0" marB="0" horzOverflow="overflow">
                      <a:lnL w="63500">
                        <a:solidFill>
                          <a:srgbClr val="000000"/>
                        </a:solidFill>
                        <a:miter lim="400000"/>
                      </a:lnL>
                      <a:lnR w="63500">
                        <a:solidFill>
                          <a:srgbClr val="000000"/>
                        </a:solidFill>
                      </a:lnR>
                      <a:lnT w="63500">
                        <a:solidFill>
                          <a:srgbClr val="000000"/>
                        </a:solidFill>
                        <a:miter lim="400000"/>
                      </a:lnT>
                      <a:lnB w="63500">
                        <a:solidFill>
                          <a:srgbClr val="000000"/>
                        </a:solidFill>
                      </a:lnB>
                      <a:solidFill>
                        <a:srgbClr val="FFFFFF">
                          <a:alpha val="70000"/>
                        </a:srgbClr>
                      </a:solidFill>
                    </a:tcPr>
                  </a:tc>
                  <a:extLst>
                    <a:ext uri="{0D108BD9-81ED-4DB2-BD59-A6C34878D82A}">
                      <a16:rowId xmlns:a16="http://schemas.microsoft.com/office/drawing/2014/main" val="10000"/>
                    </a:ext>
                  </a:extLst>
                </a:tr>
              </a:tbl>
            </a:graphicData>
          </a:graphic>
        </p:graphicFrame>
      </p:grpSp>
      <p:sp>
        <p:nvSpPr>
          <p:cNvPr id="758" name="Rectangle"/>
          <p:cNvSpPr txBox="1">
            <a:spLocks noGrp="1"/>
          </p:cNvSpPr>
          <p:nvPr>
            <p:ph type="body" idx="17"/>
          </p:nvPr>
        </p:nvSpPr>
        <p:spPr>
          <a:prstGeom prst="rect">
            <a:avLst/>
          </a:prstGeom>
        </p:spPr>
        <p:txBody>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grpSp>
        <p:nvGrpSpPr>
          <p:cNvPr id="761" name="Group"/>
          <p:cNvGrpSpPr/>
          <p:nvPr/>
        </p:nvGrpSpPr>
        <p:grpSpPr>
          <a:xfrm>
            <a:off x="14096065" y="4726773"/>
            <a:ext cx="7696558" cy="7437720"/>
            <a:chOff x="1013164" y="1123302"/>
            <a:chExt cx="7696556" cy="7437719"/>
          </a:xfrm>
        </p:grpSpPr>
        <p:sp>
          <p:nvSpPr>
            <p:cNvPr id="759" name="Shape"/>
            <p:cNvSpPr/>
            <p:nvPr/>
          </p:nvSpPr>
          <p:spPr>
            <a:xfrm>
              <a:off x="2768029" y="4066043"/>
              <a:ext cx="2184463" cy="2408570"/>
            </a:xfrm>
            <a:custGeom>
              <a:avLst/>
              <a:gdLst/>
              <a:ahLst/>
              <a:cxnLst>
                <a:cxn ang="0">
                  <a:pos x="wd2" y="hd2"/>
                </a:cxn>
                <a:cxn ang="5400000">
                  <a:pos x="wd2" y="hd2"/>
                </a:cxn>
                <a:cxn ang="10800000">
                  <a:pos x="wd2" y="hd2"/>
                </a:cxn>
                <a:cxn ang="16200000">
                  <a:pos x="wd2" y="hd2"/>
                </a:cxn>
              </a:cxnLst>
              <a:rect l="0" t="0" r="r" b="b"/>
              <a:pathLst>
                <a:path w="21600" h="21600" extrusionOk="0">
                  <a:moveTo>
                    <a:pt x="11379" y="14303"/>
                  </a:moveTo>
                  <a:lnTo>
                    <a:pt x="5736" y="21600"/>
                  </a:lnTo>
                  <a:lnTo>
                    <a:pt x="0" y="8236"/>
                  </a:lnTo>
                  <a:lnTo>
                    <a:pt x="6607" y="0"/>
                  </a:lnTo>
                  <a:lnTo>
                    <a:pt x="21600" y="2925"/>
                  </a:lnTo>
                  <a:lnTo>
                    <a:pt x="8485" y="7539"/>
                  </a:lnTo>
                  <a:lnTo>
                    <a:pt x="11379" y="14303"/>
                  </a:lnTo>
                  <a:close/>
                </a:path>
              </a:pathLst>
            </a:custGeom>
            <a:solidFill>
              <a:schemeClr val="accent3">
                <a:lumOff val="22941"/>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760" name="Shape"/>
            <p:cNvSpPr/>
            <p:nvPr/>
          </p:nvSpPr>
          <p:spPr>
            <a:xfrm>
              <a:off x="1013164" y="1123302"/>
              <a:ext cx="7696558" cy="7437721"/>
            </a:xfrm>
            <a:custGeom>
              <a:avLst/>
              <a:gdLst/>
              <a:ahLst/>
              <a:cxnLst>
                <a:cxn ang="0">
                  <a:pos x="wd2" y="hd2"/>
                </a:cxn>
                <a:cxn ang="5400000">
                  <a:pos x="wd2" y="hd2"/>
                </a:cxn>
                <a:cxn ang="10800000">
                  <a:pos x="wd2" y="hd2"/>
                </a:cxn>
                <a:cxn ang="16200000">
                  <a:pos x="wd2" y="hd2"/>
                </a:cxn>
              </a:cxnLst>
              <a:rect l="0" t="0" r="r" b="b"/>
              <a:pathLst>
                <a:path w="21600" h="21600" extrusionOk="0">
                  <a:moveTo>
                    <a:pt x="153" y="11371"/>
                  </a:moveTo>
                  <a:lnTo>
                    <a:pt x="4907" y="16562"/>
                  </a:lnTo>
                  <a:lnTo>
                    <a:pt x="2959" y="18818"/>
                  </a:lnTo>
                  <a:lnTo>
                    <a:pt x="12750" y="20607"/>
                  </a:lnTo>
                  <a:lnTo>
                    <a:pt x="19401" y="16543"/>
                  </a:lnTo>
                  <a:lnTo>
                    <a:pt x="18004" y="11872"/>
                  </a:lnTo>
                  <a:lnTo>
                    <a:pt x="11590" y="10736"/>
                  </a:lnTo>
                  <a:lnTo>
                    <a:pt x="11709" y="4998"/>
                  </a:lnTo>
                  <a:lnTo>
                    <a:pt x="17968" y="0"/>
                  </a:lnTo>
                  <a:lnTo>
                    <a:pt x="19517" y="5262"/>
                  </a:lnTo>
                  <a:lnTo>
                    <a:pt x="16008" y="9303"/>
                  </a:lnTo>
                  <a:lnTo>
                    <a:pt x="21600" y="10869"/>
                  </a:lnTo>
                  <a:lnTo>
                    <a:pt x="21480" y="21600"/>
                  </a:lnTo>
                  <a:lnTo>
                    <a:pt x="0" y="21551"/>
                  </a:lnTo>
                  <a:lnTo>
                    <a:pt x="153" y="11371"/>
                  </a:lnTo>
                  <a:close/>
                </a:path>
              </a:pathLst>
            </a:custGeom>
            <a:solidFill>
              <a:schemeClr val="accent1">
                <a:lumOff val="23725"/>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random_011.png" descr="random_011.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138" name="Quick introduction to DirectX Raytracing…"/>
          <p:cNvSpPr txBox="1">
            <a:spLocks noGrp="1"/>
          </p:cNvSpPr>
          <p:nvPr>
            <p:ph type="body" idx="14"/>
          </p:nvPr>
        </p:nvSpPr>
        <p:spPr>
          <a:prstGeom prst="rect">
            <a:avLst/>
          </a:prstGeom>
        </p:spPr>
        <p:txBody>
          <a:bodyPr/>
          <a:lstStyle/>
          <a:p>
            <a:r>
              <a:t>Quick introduction to DirectX Raytracing</a:t>
            </a:r>
          </a:p>
          <a:p>
            <a:r>
              <a:t>Area shadows</a:t>
            </a:r>
          </a:p>
          <a:p>
            <a:r>
              <a:t>Ambient occlusion</a:t>
            </a:r>
          </a:p>
          <a:p>
            <a:r>
              <a:t>Reflections</a:t>
            </a:r>
          </a:p>
          <a:p>
            <a:r>
              <a:t>Indirect Diffuse</a:t>
            </a:r>
          </a:p>
        </p:txBody>
      </p:sp>
      <p:sp>
        <p:nvSpPr>
          <p:cNvPr id="139" name="Agenda"/>
          <p:cNvSpPr txBox="1">
            <a:spLocks noGrp="1"/>
          </p:cNvSpPr>
          <p:nvPr>
            <p:ph type="body" idx="15"/>
          </p:nvPr>
        </p:nvSpPr>
        <p:spPr>
          <a:prstGeom prst="rect">
            <a:avLst/>
          </a:prstGeom>
        </p:spPr>
        <p:txBody>
          <a:bodyPr/>
          <a:lstStyle/>
          <a:p>
            <a:r>
              <a:t>Agenda</a:t>
            </a:r>
          </a:p>
        </p:txBody>
      </p:sp>
      <p:pic>
        <p:nvPicPr>
          <p:cNvPr id="140"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5"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766" name="No contribution from dynamic geometry"/>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No contribution from dynamic geometry</a:t>
            </a:r>
          </a:p>
        </p:txBody>
      </p:sp>
      <p:sp>
        <p:nvSpPr>
          <p:cNvPr id="767" name="Indirect Diffuse"/>
          <p:cNvSpPr txBox="1">
            <a:spLocks noGrp="1"/>
          </p:cNvSpPr>
          <p:nvPr>
            <p:ph type="body" idx="15"/>
          </p:nvPr>
        </p:nvSpPr>
        <p:spPr>
          <a:prstGeom prst="rect">
            <a:avLst/>
          </a:prstGeom>
        </p:spPr>
        <p:txBody>
          <a:bodyPr/>
          <a:lstStyle/>
          <a:p>
            <a:r>
              <a:t>Indirect Diffuse</a:t>
            </a:r>
          </a:p>
        </p:txBody>
      </p:sp>
      <p:pic>
        <p:nvPicPr>
          <p:cNvPr id="768" name="Picture 6" descr="Picture 6"/>
          <p:cNvPicPr>
            <a:picLocks noGrp="1" noChangeAspect="1"/>
          </p:cNvPicPr>
          <p:nvPr>
            <p:ph type="pic" idx="16"/>
          </p:nvPr>
        </p:nvPicPr>
        <p:blipFill>
          <a:blip r:embed="rId4"/>
          <a:stretch>
            <a:fillRect/>
          </a:stretch>
        </p:blipFill>
        <p:spPr>
          <a:prstGeom prst="rect">
            <a:avLst/>
          </a:prstGeom>
        </p:spPr>
      </p:pic>
      <p:grpSp>
        <p:nvGrpSpPr>
          <p:cNvPr id="773" name="grid"/>
          <p:cNvGrpSpPr/>
          <p:nvPr/>
        </p:nvGrpSpPr>
        <p:grpSpPr>
          <a:xfrm>
            <a:off x="13487401" y="3677015"/>
            <a:ext cx="8917391" cy="8917392"/>
            <a:chOff x="73545" y="73545"/>
            <a:chExt cx="8917390" cy="8917390"/>
          </a:xfrm>
        </p:grpSpPr>
        <p:graphicFrame>
          <p:nvGraphicFramePr>
            <p:cNvPr id="769" name="Table"/>
            <p:cNvGraphicFramePr/>
            <p:nvPr/>
          </p:nvGraphicFramePr>
          <p:xfrm>
            <a:off x="448627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70" name="Table"/>
            <p:cNvGraphicFramePr/>
            <p:nvPr/>
          </p:nvGraphicFramePr>
          <p:xfrm>
            <a:off x="4486275" y="7354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71" name="Table"/>
            <p:cNvGraphicFramePr/>
            <p:nvPr/>
          </p:nvGraphicFramePr>
          <p:xfrm>
            <a:off x="7354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72" name="Table"/>
            <p:cNvGraphicFramePr/>
            <p:nvPr/>
          </p:nvGraphicFramePr>
          <p:xfrm>
            <a:off x="73545" y="73545"/>
            <a:ext cx="4504662" cy="4504662"/>
          </p:xfrm>
          <a:graphic>
            <a:graphicData uri="http://schemas.openxmlformats.org/drawingml/2006/table">
              <a:tbl>
                <a:tblPr>
                  <a:tableStyleId>{4C3C2611-4C71-4FC5-86AE-919BDF0F9419}</a:tableStyleId>
                </a:tblPr>
                <a:tblGrid>
                  <a:gridCol w="4441161">
                    <a:extLst>
                      <a:ext uri="{9D8B030D-6E8A-4147-A177-3AD203B41FA5}">
                        <a16:colId xmlns:a16="http://schemas.microsoft.com/office/drawing/2014/main" val="20000"/>
                      </a:ext>
                    </a:extLst>
                  </a:gridCol>
                </a:tblGrid>
                <a:tr h="4441161">
                  <a:tc>
                    <a:txBody>
                      <a:bodyPr/>
                      <a:lstStyle/>
                      <a:p>
                        <a:pPr>
                          <a:defRPr sz="5000"/>
                        </a:pPr>
                        <a:endParaRPr/>
                      </a:p>
                    </a:txBody>
                    <a:tcPr marL="0" marR="0" marT="0" marB="0" horzOverflow="overflow">
                      <a:lnL w="63500">
                        <a:solidFill>
                          <a:srgbClr val="000000"/>
                        </a:solidFill>
                        <a:miter lim="400000"/>
                      </a:lnL>
                      <a:lnR w="63500">
                        <a:solidFill>
                          <a:srgbClr val="000000"/>
                        </a:solidFill>
                      </a:lnR>
                      <a:lnT w="63500">
                        <a:solidFill>
                          <a:srgbClr val="000000"/>
                        </a:solidFill>
                        <a:miter lim="400000"/>
                      </a:lnT>
                      <a:lnB w="63500">
                        <a:solidFill>
                          <a:srgbClr val="000000"/>
                        </a:solidFill>
                      </a:lnB>
                      <a:solidFill>
                        <a:srgbClr val="FFFFFF">
                          <a:alpha val="70000"/>
                        </a:srgbClr>
                      </a:solidFill>
                    </a:tcPr>
                  </a:tc>
                  <a:extLst>
                    <a:ext uri="{0D108BD9-81ED-4DB2-BD59-A6C34878D82A}">
                      <a16:rowId xmlns:a16="http://schemas.microsoft.com/office/drawing/2014/main" val="10000"/>
                    </a:ext>
                  </a:extLst>
                </a:tr>
              </a:tbl>
            </a:graphicData>
          </a:graphic>
        </p:graphicFrame>
      </p:grpSp>
      <p:sp>
        <p:nvSpPr>
          <p:cNvPr id="774" name="Rectangle"/>
          <p:cNvSpPr txBox="1">
            <a:spLocks noGrp="1"/>
          </p:cNvSpPr>
          <p:nvPr>
            <p:ph type="body" idx="17"/>
          </p:nvPr>
        </p:nvSpPr>
        <p:spPr>
          <a:prstGeom prst="rect">
            <a:avLst/>
          </a:prstGeom>
        </p:spPr>
        <p:txBody>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grpSp>
        <p:nvGrpSpPr>
          <p:cNvPr id="780" name="Group"/>
          <p:cNvGrpSpPr/>
          <p:nvPr/>
        </p:nvGrpSpPr>
        <p:grpSpPr>
          <a:xfrm>
            <a:off x="14096065" y="4726773"/>
            <a:ext cx="7696558" cy="7437720"/>
            <a:chOff x="1013164" y="1123302"/>
            <a:chExt cx="7696556" cy="7437719"/>
          </a:xfrm>
        </p:grpSpPr>
        <p:grpSp>
          <p:nvGrpSpPr>
            <p:cNvPr id="777" name="Group"/>
            <p:cNvGrpSpPr/>
            <p:nvPr/>
          </p:nvGrpSpPr>
          <p:grpSpPr>
            <a:xfrm>
              <a:off x="1944793" y="5900750"/>
              <a:ext cx="5339496" cy="1689832"/>
              <a:chOff x="134743" y="1344740"/>
              <a:chExt cx="5339494" cy="1689830"/>
            </a:xfrm>
          </p:grpSpPr>
          <p:sp>
            <p:nvSpPr>
              <p:cNvPr id="775" name="Group"/>
              <p:cNvSpPr/>
              <p:nvPr/>
            </p:nvSpPr>
            <p:spPr>
              <a:xfrm rot="21540000">
                <a:off x="4912605" y="2472938"/>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sp>
            <p:nvSpPr>
              <p:cNvPr id="776" name="Group"/>
              <p:cNvSpPr/>
              <p:nvPr/>
            </p:nvSpPr>
            <p:spPr>
              <a:xfrm rot="3329916">
                <a:off x="243472" y="1453469"/>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sp>
          <p:nvSpPr>
            <p:cNvPr id="778" name="Shape"/>
            <p:cNvSpPr/>
            <p:nvPr/>
          </p:nvSpPr>
          <p:spPr>
            <a:xfrm>
              <a:off x="2768029" y="4066043"/>
              <a:ext cx="2184463" cy="2408570"/>
            </a:xfrm>
            <a:custGeom>
              <a:avLst/>
              <a:gdLst/>
              <a:ahLst/>
              <a:cxnLst>
                <a:cxn ang="0">
                  <a:pos x="wd2" y="hd2"/>
                </a:cxn>
                <a:cxn ang="5400000">
                  <a:pos x="wd2" y="hd2"/>
                </a:cxn>
                <a:cxn ang="10800000">
                  <a:pos x="wd2" y="hd2"/>
                </a:cxn>
                <a:cxn ang="16200000">
                  <a:pos x="wd2" y="hd2"/>
                </a:cxn>
              </a:cxnLst>
              <a:rect l="0" t="0" r="r" b="b"/>
              <a:pathLst>
                <a:path w="21600" h="21600" extrusionOk="0">
                  <a:moveTo>
                    <a:pt x="11379" y="14303"/>
                  </a:moveTo>
                  <a:lnTo>
                    <a:pt x="5736" y="21600"/>
                  </a:lnTo>
                  <a:lnTo>
                    <a:pt x="0" y="8236"/>
                  </a:lnTo>
                  <a:lnTo>
                    <a:pt x="6607" y="0"/>
                  </a:lnTo>
                  <a:lnTo>
                    <a:pt x="21600" y="2925"/>
                  </a:lnTo>
                  <a:lnTo>
                    <a:pt x="8485" y="7539"/>
                  </a:lnTo>
                  <a:lnTo>
                    <a:pt x="11379" y="14303"/>
                  </a:lnTo>
                  <a:close/>
                </a:path>
              </a:pathLst>
            </a:custGeom>
            <a:solidFill>
              <a:schemeClr val="accent3">
                <a:lumOff val="22941"/>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779" name="Shape"/>
            <p:cNvSpPr/>
            <p:nvPr/>
          </p:nvSpPr>
          <p:spPr>
            <a:xfrm>
              <a:off x="1013164" y="1123302"/>
              <a:ext cx="7696558" cy="7437721"/>
            </a:xfrm>
            <a:custGeom>
              <a:avLst/>
              <a:gdLst/>
              <a:ahLst/>
              <a:cxnLst>
                <a:cxn ang="0">
                  <a:pos x="wd2" y="hd2"/>
                </a:cxn>
                <a:cxn ang="5400000">
                  <a:pos x="wd2" y="hd2"/>
                </a:cxn>
                <a:cxn ang="10800000">
                  <a:pos x="wd2" y="hd2"/>
                </a:cxn>
                <a:cxn ang="16200000">
                  <a:pos x="wd2" y="hd2"/>
                </a:cxn>
              </a:cxnLst>
              <a:rect l="0" t="0" r="r" b="b"/>
              <a:pathLst>
                <a:path w="21600" h="21600" extrusionOk="0">
                  <a:moveTo>
                    <a:pt x="153" y="11371"/>
                  </a:moveTo>
                  <a:lnTo>
                    <a:pt x="4907" y="16562"/>
                  </a:lnTo>
                  <a:lnTo>
                    <a:pt x="2959" y="18818"/>
                  </a:lnTo>
                  <a:lnTo>
                    <a:pt x="12750" y="20607"/>
                  </a:lnTo>
                  <a:lnTo>
                    <a:pt x="19401" y="16543"/>
                  </a:lnTo>
                  <a:lnTo>
                    <a:pt x="18004" y="11872"/>
                  </a:lnTo>
                  <a:lnTo>
                    <a:pt x="11590" y="10736"/>
                  </a:lnTo>
                  <a:lnTo>
                    <a:pt x="11709" y="4998"/>
                  </a:lnTo>
                  <a:lnTo>
                    <a:pt x="17968" y="0"/>
                  </a:lnTo>
                  <a:lnTo>
                    <a:pt x="19517" y="5262"/>
                  </a:lnTo>
                  <a:lnTo>
                    <a:pt x="16008" y="9303"/>
                  </a:lnTo>
                  <a:lnTo>
                    <a:pt x="21600" y="10869"/>
                  </a:lnTo>
                  <a:lnTo>
                    <a:pt x="21480" y="21600"/>
                  </a:lnTo>
                  <a:lnTo>
                    <a:pt x="0" y="21551"/>
                  </a:lnTo>
                  <a:lnTo>
                    <a:pt x="153" y="11371"/>
                  </a:lnTo>
                  <a:close/>
                </a:path>
              </a:pathLst>
            </a:custGeom>
            <a:solidFill>
              <a:schemeClr val="accent1">
                <a:lumOff val="23725"/>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gr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785" name="Trilinear sampling creates stair casing"/>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Trilinear sampling creates stair casing</a:t>
            </a:r>
          </a:p>
        </p:txBody>
      </p:sp>
      <p:sp>
        <p:nvSpPr>
          <p:cNvPr id="786" name="Indirect Diffuse"/>
          <p:cNvSpPr txBox="1">
            <a:spLocks noGrp="1"/>
          </p:cNvSpPr>
          <p:nvPr>
            <p:ph type="body" idx="15"/>
          </p:nvPr>
        </p:nvSpPr>
        <p:spPr>
          <a:prstGeom prst="rect">
            <a:avLst/>
          </a:prstGeom>
        </p:spPr>
        <p:txBody>
          <a:bodyPr/>
          <a:lstStyle/>
          <a:p>
            <a:r>
              <a:t>Indirect Diffuse</a:t>
            </a:r>
          </a:p>
        </p:txBody>
      </p:sp>
      <p:pic>
        <p:nvPicPr>
          <p:cNvPr id="787" name="Picture 6" descr="Picture 6"/>
          <p:cNvPicPr>
            <a:picLocks noGrp="1" noChangeAspect="1"/>
          </p:cNvPicPr>
          <p:nvPr>
            <p:ph type="pic" idx="16"/>
          </p:nvPr>
        </p:nvPicPr>
        <p:blipFill>
          <a:blip r:embed="rId4"/>
          <a:stretch>
            <a:fillRect/>
          </a:stretch>
        </p:blipFill>
        <p:spPr>
          <a:prstGeom prst="rect">
            <a:avLst/>
          </a:prstGeom>
        </p:spPr>
      </p:pic>
      <p:grpSp>
        <p:nvGrpSpPr>
          <p:cNvPr id="792" name="grid"/>
          <p:cNvGrpSpPr/>
          <p:nvPr/>
        </p:nvGrpSpPr>
        <p:grpSpPr>
          <a:xfrm>
            <a:off x="13487401" y="3677015"/>
            <a:ext cx="8917391" cy="8917392"/>
            <a:chOff x="73545" y="73545"/>
            <a:chExt cx="8917390" cy="8917390"/>
          </a:xfrm>
        </p:grpSpPr>
        <p:graphicFrame>
          <p:nvGraphicFramePr>
            <p:cNvPr id="788" name="Table"/>
            <p:cNvGraphicFramePr/>
            <p:nvPr/>
          </p:nvGraphicFramePr>
          <p:xfrm>
            <a:off x="448627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89" name="Table"/>
            <p:cNvGraphicFramePr/>
            <p:nvPr/>
          </p:nvGraphicFramePr>
          <p:xfrm>
            <a:off x="4486275" y="7354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90" name="Table"/>
            <p:cNvGraphicFramePr/>
            <p:nvPr/>
          </p:nvGraphicFramePr>
          <p:xfrm>
            <a:off x="7354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791" name="Table"/>
            <p:cNvGraphicFramePr/>
            <p:nvPr/>
          </p:nvGraphicFramePr>
          <p:xfrm>
            <a:off x="73545" y="73545"/>
            <a:ext cx="4504662" cy="4504662"/>
          </p:xfrm>
          <a:graphic>
            <a:graphicData uri="http://schemas.openxmlformats.org/drawingml/2006/table">
              <a:tbl>
                <a:tblPr>
                  <a:tableStyleId>{4C3C2611-4C71-4FC5-86AE-919BDF0F9419}</a:tableStyleId>
                </a:tblPr>
                <a:tblGrid>
                  <a:gridCol w="4441161">
                    <a:extLst>
                      <a:ext uri="{9D8B030D-6E8A-4147-A177-3AD203B41FA5}">
                        <a16:colId xmlns:a16="http://schemas.microsoft.com/office/drawing/2014/main" val="20000"/>
                      </a:ext>
                    </a:extLst>
                  </a:gridCol>
                </a:tblGrid>
                <a:tr h="4441161">
                  <a:tc>
                    <a:txBody>
                      <a:bodyPr/>
                      <a:lstStyle/>
                      <a:p>
                        <a:pPr>
                          <a:defRPr sz="5000"/>
                        </a:pPr>
                        <a:endParaRPr/>
                      </a:p>
                    </a:txBody>
                    <a:tcPr marL="0" marR="0" marT="0" marB="0" horzOverflow="overflow">
                      <a:lnL w="63500">
                        <a:solidFill>
                          <a:srgbClr val="000000"/>
                        </a:solidFill>
                        <a:miter lim="400000"/>
                      </a:lnL>
                      <a:lnR w="63500">
                        <a:solidFill>
                          <a:srgbClr val="000000"/>
                        </a:solidFill>
                      </a:lnR>
                      <a:lnT w="63500">
                        <a:solidFill>
                          <a:srgbClr val="000000"/>
                        </a:solidFill>
                        <a:miter lim="400000"/>
                      </a:lnT>
                      <a:lnB w="63500">
                        <a:solidFill>
                          <a:srgbClr val="000000"/>
                        </a:solidFill>
                      </a:lnB>
                      <a:solidFill>
                        <a:srgbClr val="FFFFFF">
                          <a:alpha val="70000"/>
                        </a:srgbClr>
                      </a:solidFill>
                    </a:tcPr>
                  </a:tc>
                  <a:extLst>
                    <a:ext uri="{0D108BD9-81ED-4DB2-BD59-A6C34878D82A}">
                      <a16:rowId xmlns:a16="http://schemas.microsoft.com/office/drawing/2014/main" val="10000"/>
                    </a:ext>
                  </a:extLst>
                </a:tr>
              </a:tbl>
            </a:graphicData>
          </a:graphic>
        </p:graphicFrame>
      </p:grpSp>
      <p:sp>
        <p:nvSpPr>
          <p:cNvPr id="793" name="Rectangle"/>
          <p:cNvSpPr txBox="1">
            <a:spLocks noGrp="1"/>
          </p:cNvSpPr>
          <p:nvPr>
            <p:ph type="body" idx="17"/>
          </p:nvPr>
        </p:nvSpPr>
        <p:spPr>
          <a:prstGeom prst="rect">
            <a:avLst/>
          </a:prstGeom>
        </p:spPr>
        <p:txBody>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grpSp>
        <p:nvGrpSpPr>
          <p:cNvPr id="799" name="Group"/>
          <p:cNvGrpSpPr/>
          <p:nvPr/>
        </p:nvGrpSpPr>
        <p:grpSpPr>
          <a:xfrm>
            <a:off x="14096065" y="4726773"/>
            <a:ext cx="7696558" cy="7437720"/>
            <a:chOff x="1013164" y="1123302"/>
            <a:chExt cx="7696556" cy="7437719"/>
          </a:xfrm>
        </p:grpSpPr>
        <p:grpSp>
          <p:nvGrpSpPr>
            <p:cNvPr id="796" name="Group"/>
            <p:cNvGrpSpPr/>
            <p:nvPr/>
          </p:nvGrpSpPr>
          <p:grpSpPr>
            <a:xfrm>
              <a:off x="1944793" y="5900750"/>
              <a:ext cx="5339496" cy="1689832"/>
              <a:chOff x="134743" y="1344740"/>
              <a:chExt cx="5339494" cy="1689830"/>
            </a:xfrm>
          </p:grpSpPr>
          <p:sp>
            <p:nvSpPr>
              <p:cNvPr id="794" name="Group"/>
              <p:cNvSpPr/>
              <p:nvPr/>
            </p:nvSpPr>
            <p:spPr>
              <a:xfrm rot="21540000">
                <a:off x="4912605" y="2472938"/>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sp>
            <p:nvSpPr>
              <p:cNvPr id="795" name="Group"/>
              <p:cNvSpPr/>
              <p:nvPr/>
            </p:nvSpPr>
            <p:spPr>
              <a:xfrm rot="3329916">
                <a:off x="243472" y="1453469"/>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sp>
          <p:nvSpPr>
            <p:cNvPr id="797" name="Shape"/>
            <p:cNvSpPr/>
            <p:nvPr/>
          </p:nvSpPr>
          <p:spPr>
            <a:xfrm>
              <a:off x="2768029" y="4066043"/>
              <a:ext cx="2184463" cy="2408570"/>
            </a:xfrm>
            <a:custGeom>
              <a:avLst/>
              <a:gdLst/>
              <a:ahLst/>
              <a:cxnLst>
                <a:cxn ang="0">
                  <a:pos x="wd2" y="hd2"/>
                </a:cxn>
                <a:cxn ang="5400000">
                  <a:pos x="wd2" y="hd2"/>
                </a:cxn>
                <a:cxn ang="10800000">
                  <a:pos x="wd2" y="hd2"/>
                </a:cxn>
                <a:cxn ang="16200000">
                  <a:pos x="wd2" y="hd2"/>
                </a:cxn>
              </a:cxnLst>
              <a:rect l="0" t="0" r="r" b="b"/>
              <a:pathLst>
                <a:path w="21600" h="21600" extrusionOk="0">
                  <a:moveTo>
                    <a:pt x="11379" y="14303"/>
                  </a:moveTo>
                  <a:lnTo>
                    <a:pt x="5736" y="21600"/>
                  </a:lnTo>
                  <a:lnTo>
                    <a:pt x="0" y="8236"/>
                  </a:lnTo>
                  <a:lnTo>
                    <a:pt x="6607" y="0"/>
                  </a:lnTo>
                  <a:lnTo>
                    <a:pt x="21600" y="2925"/>
                  </a:lnTo>
                  <a:lnTo>
                    <a:pt x="8485" y="7539"/>
                  </a:lnTo>
                  <a:lnTo>
                    <a:pt x="11379" y="14303"/>
                  </a:lnTo>
                  <a:close/>
                </a:path>
              </a:pathLst>
            </a:custGeom>
            <a:solidFill>
              <a:schemeClr val="accent3">
                <a:lumOff val="22941"/>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798" name="Shape"/>
            <p:cNvSpPr/>
            <p:nvPr/>
          </p:nvSpPr>
          <p:spPr>
            <a:xfrm>
              <a:off x="1013164" y="1123302"/>
              <a:ext cx="7696558" cy="7437721"/>
            </a:xfrm>
            <a:custGeom>
              <a:avLst/>
              <a:gdLst/>
              <a:ahLst/>
              <a:cxnLst>
                <a:cxn ang="0">
                  <a:pos x="wd2" y="hd2"/>
                </a:cxn>
                <a:cxn ang="5400000">
                  <a:pos x="wd2" y="hd2"/>
                </a:cxn>
                <a:cxn ang="10800000">
                  <a:pos x="wd2" y="hd2"/>
                </a:cxn>
                <a:cxn ang="16200000">
                  <a:pos x="wd2" y="hd2"/>
                </a:cxn>
              </a:cxnLst>
              <a:rect l="0" t="0" r="r" b="b"/>
              <a:pathLst>
                <a:path w="21600" h="21600" extrusionOk="0">
                  <a:moveTo>
                    <a:pt x="153" y="11371"/>
                  </a:moveTo>
                  <a:lnTo>
                    <a:pt x="4907" y="16562"/>
                  </a:lnTo>
                  <a:lnTo>
                    <a:pt x="2959" y="18818"/>
                  </a:lnTo>
                  <a:lnTo>
                    <a:pt x="12750" y="20607"/>
                  </a:lnTo>
                  <a:lnTo>
                    <a:pt x="19401" y="16543"/>
                  </a:lnTo>
                  <a:lnTo>
                    <a:pt x="18004" y="11872"/>
                  </a:lnTo>
                  <a:lnTo>
                    <a:pt x="11590" y="10736"/>
                  </a:lnTo>
                  <a:lnTo>
                    <a:pt x="11709" y="4998"/>
                  </a:lnTo>
                  <a:lnTo>
                    <a:pt x="17968" y="0"/>
                  </a:lnTo>
                  <a:lnTo>
                    <a:pt x="19517" y="5262"/>
                  </a:lnTo>
                  <a:lnTo>
                    <a:pt x="16008" y="9303"/>
                  </a:lnTo>
                  <a:lnTo>
                    <a:pt x="21600" y="10869"/>
                  </a:lnTo>
                  <a:lnTo>
                    <a:pt x="21480" y="21600"/>
                  </a:lnTo>
                  <a:lnTo>
                    <a:pt x="0" y="21551"/>
                  </a:lnTo>
                  <a:lnTo>
                    <a:pt x="153" y="11371"/>
                  </a:lnTo>
                  <a:close/>
                </a:path>
              </a:pathLst>
            </a:custGeom>
            <a:solidFill>
              <a:schemeClr val="accent1">
                <a:lumOff val="23725"/>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gr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3"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804" name="Thin geometry causes light leaking"/>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Thin geometry causes light leaking</a:t>
            </a:r>
          </a:p>
        </p:txBody>
      </p:sp>
      <p:sp>
        <p:nvSpPr>
          <p:cNvPr id="805" name="Indirect Diffuse"/>
          <p:cNvSpPr txBox="1">
            <a:spLocks noGrp="1"/>
          </p:cNvSpPr>
          <p:nvPr>
            <p:ph type="body" idx="15"/>
          </p:nvPr>
        </p:nvSpPr>
        <p:spPr>
          <a:prstGeom prst="rect">
            <a:avLst/>
          </a:prstGeom>
        </p:spPr>
        <p:txBody>
          <a:bodyPr/>
          <a:lstStyle/>
          <a:p>
            <a:r>
              <a:t>Indirect Diffuse</a:t>
            </a:r>
          </a:p>
        </p:txBody>
      </p:sp>
      <p:pic>
        <p:nvPicPr>
          <p:cNvPr id="806" name="Picture 6" descr="Picture 6"/>
          <p:cNvPicPr>
            <a:picLocks noGrp="1" noChangeAspect="1"/>
          </p:cNvPicPr>
          <p:nvPr>
            <p:ph type="pic" idx="16"/>
          </p:nvPr>
        </p:nvPicPr>
        <p:blipFill>
          <a:blip r:embed="rId4"/>
          <a:stretch>
            <a:fillRect/>
          </a:stretch>
        </p:blipFill>
        <p:spPr>
          <a:prstGeom prst="rect">
            <a:avLst/>
          </a:prstGeom>
        </p:spPr>
      </p:pic>
      <p:grpSp>
        <p:nvGrpSpPr>
          <p:cNvPr id="811" name="grid"/>
          <p:cNvGrpSpPr/>
          <p:nvPr/>
        </p:nvGrpSpPr>
        <p:grpSpPr>
          <a:xfrm>
            <a:off x="13487401" y="3677015"/>
            <a:ext cx="8917391" cy="8917392"/>
            <a:chOff x="73545" y="73545"/>
            <a:chExt cx="8917390" cy="8917390"/>
          </a:xfrm>
        </p:grpSpPr>
        <p:graphicFrame>
          <p:nvGraphicFramePr>
            <p:cNvPr id="807" name="Table"/>
            <p:cNvGraphicFramePr/>
            <p:nvPr/>
          </p:nvGraphicFramePr>
          <p:xfrm>
            <a:off x="448627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808" name="Table"/>
            <p:cNvGraphicFramePr/>
            <p:nvPr/>
          </p:nvGraphicFramePr>
          <p:xfrm>
            <a:off x="4486275" y="7354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809" name="Table"/>
            <p:cNvGraphicFramePr/>
            <p:nvPr/>
          </p:nvGraphicFramePr>
          <p:xfrm>
            <a:off x="7354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810" name="Table"/>
            <p:cNvGraphicFramePr/>
            <p:nvPr/>
          </p:nvGraphicFramePr>
          <p:xfrm>
            <a:off x="73545" y="73545"/>
            <a:ext cx="4504662" cy="4504662"/>
          </p:xfrm>
          <a:graphic>
            <a:graphicData uri="http://schemas.openxmlformats.org/drawingml/2006/table">
              <a:tbl>
                <a:tblPr>
                  <a:tableStyleId>{4C3C2611-4C71-4FC5-86AE-919BDF0F9419}</a:tableStyleId>
                </a:tblPr>
                <a:tblGrid>
                  <a:gridCol w="4441161">
                    <a:extLst>
                      <a:ext uri="{9D8B030D-6E8A-4147-A177-3AD203B41FA5}">
                        <a16:colId xmlns:a16="http://schemas.microsoft.com/office/drawing/2014/main" val="20000"/>
                      </a:ext>
                    </a:extLst>
                  </a:gridCol>
                </a:tblGrid>
                <a:tr h="4441161">
                  <a:tc>
                    <a:txBody>
                      <a:bodyPr/>
                      <a:lstStyle/>
                      <a:p>
                        <a:pPr>
                          <a:defRPr sz="5000"/>
                        </a:pPr>
                        <a:endParaRPr/>
                      </a:p>
                    </a:txBody>
                    <a:tcPr marL="0" marR="0" marT="0" marB="0" horzOverflow="overflow">
                      <a:lnL w="63500">
                        <a:solidFill>
                          <a:srgbClr val="000000"/>
                        </a:solidFill>
                        <a:miter lim="400000"/>
                      </a:lnL>
                      <a:lnR w="63500">
                        <a:solidFill>
                          <a:srgbClr val="000000"/>
                        </a:solidFill>
                      </a:lnR>
                      <a:lnT w="63500">
                        <a:solidFill>
                          <a:srgbClr val="000000"/>
                        </a:solidFill>
                        <a:miter lim="400000"/>
                      </a:lnT>
                      <a:lnB w="63500">
                        <a:solidFill>
                          <a:srgbClr val="000000"/>
                        </a:solidFill>
                      </a:lnB>
                      <a:solidFill>
                        <a:srgbClr val="FFFFFF">
                          <a:alpha val="70000"/>
                        </a:srgbClr>
                      </a:solidFill>
                    </a:tcPr>
                  </a:tc>
                  <a:extLst>
                    <a:ext uri="{0D108BD9-81ED-4DB2-BD59-A6C34878D82A}">
                      <a16:rowId xmlns:a16="http://schemas.microsoft.com/office/drawing/2014/main" val="10000"/>
                    </a:ext>
                  </a:extLst>
                </a:tr>
              </a:tbl>
            </a:graphicData>
          </a:graphic>
        </p:graphicFrame>
      </p:grpSp>
      <p:sp>
        <p:nvSpPr>
          <p:cNvPr id="812" name="Rectangle"/>
          <p:cNvSpPr txBox="1">
            <a:spLocks noGrp="1"/>
          </p:cNvSpPr>
          <p:nvPr>
            <p:ph type="body" idx="17"/>
          </p:nvPr>
        </p:nvSpPr>
        <p:spPr>
          <a:prstGeom prst="rect">
            <a:avLst/>
          </a:prstGeom>
        </p:spPr>
        <p:txBody>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grpSp>
        <p:nvGrpSpPr>
          <p:cNvPr id="819" name="Group"/>
          <p:cNvGrpSpPr/>
          <p:nvPr/>
        </p:nvGrpSpPr>
        <p:grpSpPr>
          <a:xfrm>
            <a:off x="14096065" y="4726773"/>
            <a:ext cx="7696558" cy="7437720"/>
            <a:chOff x="1013164" y="1123302"/>
            <a:chExt cx="7696556" cy="7437719"/>
          </a:xfrm>
        </p:grpSpPr>
        <p:grpSp>
          <p:nvGrpSpPr>
            <p:cNvPr id="816" name="Group"/>
            <p:cNvGrpSpPr/>
            <p:nvPr/>
          </p:nvGrpSpPr>
          <p:grpSpPr>
            <a:xfrm>
              <a:off x="1944793" y="5900750"/>
              <a:ext cx="5339496" cy="2535605"/>
              <a:chOff x="134743" y="1344740"/>
              <a:chExt cx="5339494" cy="2535603"/>
            </a:xfrm>
          </p:grpSpPr>
          <p:sp>
            <p:nvSpPr>
              <p:cNvPr id="813" name="Group"/>
              <p:cNvSpPr/>
              <p:nvPr/>
            </p:nvSpPr>
            <p:spPr>
              <a:xfrm rot="21540000">
                <a:off x="4912605" y="2472938"/>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sp>
            <p:nvSpPr>
              <p:cNvPr id="814" name="Group"/>
              <p:cNvSpPr/>
              <p:nvPr/>
            </p:nvSpPr>
            <p:spPr>
              <a:xfrm rot="3329916">
                <a:off x="243472" y="1453469"/>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sp>
            <p:nvSpPr>
              <p:cNvPr id="815" name="Group"/>
              <p:cNvSpPr/>
              <p:nvPr/>
            </p:nvSpPr>
            <p:spPr>
              <a:xfrm rot="21540000">
                <a:off x="3460082" y="3318711"/>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sp>
          <p:nvSpPr>
            <p:cNvPr id="817" name="Shape"/>
            <p:cNvSpPr/>
            <p:nvPr/>
          </p:nvSpPr>
          <p:spPr>
            <a:xfrm>
              <a:off x="2768029" y="4066043"/>
              <a:ext cx="2184463" cy="2408570"/>
            </a:xfrm>
            <a:custGeom>
              <a:avLst/>
              <a:gdLst/>
              <a:ahLst/>
              <a:cxnLst>
                <a:cxn ang="0">
                  <a:pos x="wd2" y="hd2"/>
                </a:cxn>
                <a:cxn ang="5400000">
                  <a:pos x="wd2" y="hd2"/>
                </a:cxn>
                <a:cxn ang="10800000">
                  <a:pos x="wd2" y="hd2"/>
                </a:cxn>
                <a:cxn ang="16200000">
                  <a:pos x="wd2" y="hd2"/>
                </a:cxn>
              </a:cxnLst>
              <a:rect l="0" t="0" r="r" b="b"/>
              <a:pathLst>
                <a:path w="21600" h="21600" extrusionOk="0">
                  <a:moveTo>
                    <a:pt x="11379" y="14303"/>
                  </a:moveTo>
                  <a:lnTo>
                    <a:pt x="5736" y="21600"/>
                  </a:lnTo>
                  <a:lnTo>
                    <a:pt x="0" y="8236"/>
                  </a:lnTo>
                  <a:lnTo>
                    <a:pt x="6607" y="0"/>
                  </a:lnTo>
                  <a:lnTo>
                    <a:pt x="21600" y="2925"/>
                  </a:lnTo>
                  <a:lnTo>
                    <a:pt x="8485" y="7539"/>
                  </a:lnTo>
                  <a:lnTo>
                    <a:pt x="11379" y="14303"/>
                  </a:lnTo>
                  <a:close/>
                </a:path>
              </a:pathLst>
            </a:custGeom>
            <a:solidFill>
              <a:schemeClr val="accent3">
                <a:lumOff val="22941"/>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818" name="Shape"/>
            <p:cNvSpPr/>
            <p:nvPr/>
          </p:nvSpPr>
          <p:spPr>
            <a:xfrm>
              <a:off x="1013164" y="1123302"/>
              <a:ext cx="7696558" cy="7437721"/>
            </a:xfrm>
            <a:custGeom>
              <a:avLst/>
              <a:gdLst/>
              <a:ahLst/>
              <a:cxnLst>
                <a:cxn ang="0">
                  <a:pos x="wd2" y="hd2"/>
                </a:cxn>
                <a:cxn ang="5400000">
                  <a:pos x="wd2" y="hd2"/>
                </a:cxn>
                <a:cxn ang="10800000">
                  <a:pos x="wd2" y="hd2"/>
                </a:cxn>
                <a:cxn ang="16200000">
                  <a:pos x="wd2" y="hd2"/>
                </a:cxn>
              </a:cxnLst>
              <a:rect l="0" t="0" r="r" b="b"/>
              <a:pathLst>
                <a:path w="21600" h="21600" extrusionOk="0">
                  <a:moveTo>
                    <a:pt x="153" y="11371"/>
                  </a:moveTo>
                  <a:lnTo>
                    <a:pt x="4907" y="16562"/>
                  </a:lnTo>
                  <a:lnTo>
                    <a:pt x="2959" y="18818"/>
                  </a:lnTo>
                  <a:lnTo>
                    <a:pt x="12750" y="20607"/>
                  </a:lnTo>
                  <a:lnTo>
                    <a:pt x="19401" y="16543"/>
                  </a:lnTo>
                  <a:lnTo>
                    <a:pt x="18004" y="11872"/>
                  </a:lnTo>
                  <a:lnTo>
                    <a:pt x="11590" y="10736"/>
                  </a:lnTo>
                  <a:lnTo>
                    <a:pt x="11709" y="4998"/>
                  </a:lnTo>
                  <a:lnTo>
                    <a:pt x="17968" y="0"/>
                  </a:lnTo>
                  <a:lnTo>
                    <a:pt x="19517" y="5262"/>
                  </a:lnTo>
                  <a:lnTo>
                    <a:pt x="16008" y="9303"/>
                  </a:lnTo>
                  <a:lnTo>
                    <a:pt x="21600" y="10869"/>
                  </a:lnTo>
                  <a:lnTo>
                    <a:pt x="21480" y="21600"/>
                  </a:lnTo>
                  <a:lnTo>
                    <a:pt x="0" y="21551"/>
                  </a:lnTo>
                  <a:lnTo>
                    <a:pt x="153" y="11371"/>
                  </a:lnTo>
                  <a:close/>
                </a:path>
              </a:pathLst>
            </a:custGeom>
            <a:solidFill>
              <a:schemeClr val="accent1">
                <a:lumOff val="23725"/>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gr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3"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824" name="Gather lighting by sampling radiance over cosine distribution"/>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Gather lighting by sampling radiance over cosine distribution</a:t>
            </a:r>
          </a:p>
        </p:txBody>
      </p:sp>
      <p:sp>
        <p:nvSpPr>
          <p:cNvPr id="825" name="Indirect Diffuse"/>
          <p:cNvSpPr txBox="1">
            <a:spLocks noGrp="1"/>
          </p:cNvSpPr>
          <p:nvPr>
            <p:ph type="body" idx="15"/>
          </p:nvPr>
        </p:nvSpPr>
        <p:spPr>
          <a:prstGeom prst="rect">
            <a:avLst/>
          </a:prstGeom>
        </p:spPr>
        <p:txBody>
          <a:bodyPr/>
          <a:lstStyle/>
          <a:p>
            <a:r>
              <a:t>Indirect Diffuse</a:t>
            </a:r>
          </a:p>
        </p:txBody>
      </p:sp>
      <p:pic>
        <p:nvPicPr>
          <p:cNvPr id="826" name="Picture 6" descr="Picture 6"/>
          <p:cNvPicPr>
            <a:picLocks noGrp="1" noChangeAspect="1"/>
          </p:cNvPicPr>
          <p:nvPr>
            <p:ph type="pic" idx="16"/>
          </p:nvPr>
        </p:nvPicPr>
        <p:blipFill>
          <a:blip r:embed="rId4"/>
          <a:stretch>
            <a:fillRect/>
          </a:stretch>
        </p:blipFill>
        <p:spPr>
          <a:prstGeom prst="rect">
            <a:avLst/>
          </a:prstGeom>
        </p:spPr>
      </p:pic>
      <p:grpSp>
        <p:nvGrpSpPr>
          <p:cNvPr id="831" name="grid"/>
          <p:cNvGrpSpPr/>
          <p:nvPr/>
        </p:nvGrpSpPr>
        <p:grpSpPr>
          <a:xfrm>
            <a:off x="13487401" y="3677015"/>
            <a:ext cx="8917391" cy="8917392"/>
            <a:chOff x="73545" y="73545"/>
            <a:chExt cx="8917390" cy="8917390"/>
          </a:xfrm>
        </p:grpSpPr>
        <p:graphicFrame>
          <p:nvGraphicFramePr>
            <p:cNvPr id="827" name="Table"/>
            <p:cNvGraphicFramePr/>
            <p:nvPr/>
          </p:nvGraphicFramePr>
          <p:xfrm>
            <a:off x="448627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828" name="Table"/>
            <p:cNvGraphicFramePr/>
            <p:nvPr/>
          </p:nvGraphicFramePr>
          <p:xfrm>
            <a:off x="4486275" y="7354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829" name="Table"/>
            <p:cNvGraphicFramePr/>
            <p:nvPr/>
          </p:nvGraphicFramePr>
          <p:xfrm>
            <a:off x="7354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830" name="Table"/>
            <p:cNvGraphicFramePr/>
            <p:nvPr/>
          </p:nvGraphicFramePr>
          <p:xfrm>
            <a:off x="73545" y="73545"/>
            <a:ext cx="4504662" cy="4504662"/>
          </p:xfrm>
          <a:graphic>
            <a:graphicData uri="http://schemas.openxmlformats.org/drawingml/2006/table">
              <a:tbl>
                <a:tblPr>
                  <a:tableStyleId>{4C3C2611-4C71-4FC5-86AE-919BDF0F9419}</a:tableStyleId>
                </a:tblPr>
                <a:tblGrid>
                  <a:gridCol w="4441161">
                    <a:extLst>
                      <a:ext uri="{9D8B030D-6E8A-4147-A177-3AD203B41FA5}">
                        <a16:colId xmlns:a16="http://schemas.microsoft.com/office/drawing/2014/main" val="20000"/>
                      </a:ext>
                    </a:extLst>
                  </a:gridCol>
                </a:tblGrid>
                <a:tr h="4441161">
                  <a:tc>
                    <a:txBody>
                      <a:bodyPr/>
                      <a:lstStyle/>
                      <a:p>
                        <a:pPr>
                          <a:defRPr sz="5000"/>
                        </a:pPr>
                        <a:endParaRPr/>
                      </a:p>
                    </a:txBody>
                    <a:tcPr marL="0" marR="0" marT="0" marB="0" horzOverflow="overflow">
                      <a:lnL w="63500">
                        <a:solidFill>
                          <a:srgbClr val="000000"/>
                        </a:solidFill>
                        <a:miter lim="400000"/>
                      </a:lnL>
                      <a:lnR w="63500">
                        <a:solidFill>
                          <a:srgbClr val="000000"/>
                        </a:solidFill>
                      </a:lnR>
                      <a:lnT w="63500">
                        <a:solidFill>
                          <a:srgbClr val="000000"/>
                        </a:solidFill>
                        <a:miter lim="400000"/>
                      </a:lnT>
                      <a:lnB w="63500">
                        <a:solidFill>
                          <a:srgbClr val="000000"/>
                        </a:solidFill>
                      </a:lnB>
                      <a:solidFill>
                        <a:srgbClr val="FFFFFF">
                          <a:alpha val="70000"/>
                        </a:srgbClr>
                      </a:solidFill>
                    </a:tcPr>
                  </a:tc>
                  <a:extLst>
                    <a:ext uri="{0D108BD9-81ED-4DB2-BD59-A6C34878D82A}">
                      <a16:rowId xmlns:a16="http://schemas.microsoft.com/office/drawing/2014/main" val="10000"/>
                    </a:ext>
                  </a:extLst>
                </a:tr>
              </a:tbl>
            </a:graphicData>
          </a:graphic>
        </p:graphicFrame>
      </p:grpSp>
      <p:sp>
        <p:nvSpPr>
          <p:cNvPr id="832" name="Rectangle"/>
          <p:cNvSpPr txBox="1">
            <a:spLocks noGrp="1"/>
          </p:cNvSpPr>
          <p:nvPr>
            <p:ph type="body" idx="17"/>
          </p:nvPr>
        </p:nvSpPr>
        <p:spPr>
          <a:prstGeom prst="rect">
            <a:avLst/>
          </a:prstGeom>
        </p:spPr>
        <p:txBody>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grpSp>
        <p:nvGrpSpPr>
          <p:cNvPr id="851" name="Group"/>
          <p:cNvGrpSpPr/>
          <p:nvPr/>
        </p:nvGrpSpPr>
        <p:grpSpPr>
          <a:xfrm>
            <a:off x="14096065" y="4726773"/>
            <a:ext cx="7696558" cy="7437720"/>
            <a:chOff x="1013164" y="1123302"/>
            <a:chExt cx="7696556" cy="7437719"/>
          </a:xfrm>
        </p:grpSpPr>
        <p:grpSp>
          <p:nvGrpSpPr>
            <p:cNvPr id="848" name="Group"/>
            <p:cNvGrpSpPr/>
            <p:nvPr/>
          </p:nvGrpSpPr>
          <p:grpSpPr>
            <a:xfrm>
              <a:off x="1810049" y="4556010"/>
              <a:ext cx="5899976" cy="3880345"/>
              <a:chOff x="0" y="0"/>
              <a:chExt cx="5899974" cy="3880344"/>
            </a:xfrm>
          </p:grpSpPr>
          <p:grpSp>
            <p:nvGrpSpPr>
              <p:cNvPr id="837" name="Group"/>
              <p:cNvGrpSpPr/>
              <p:nvPr/>
            </p:nvGrpSpPr>
            <p:grpSpPr>
              <a:xfrm>
                <a:off x="3455862" y="1182269"/>
                <a:ext cx="2444113" cy="1852302"/>
                <a:chOff x="0" y="0"/>
                <a:chExt cx="2444111" cy="1852301"/>
              </a:xfrm>
            </p:grpSpPr>
            <p:sp>
              <p:nvSpPr>
                <p:cNvPr id="833" name="Line"/>
                <p:cNvSpPr/>
                <p:nvPr/>
              </p:nvSpPr>
              <p:spPr>
                <a:xfrm flipV="1">
                  <a:off x="1742200" y="545879"/>
                  <a:ext cx="701912" cy="1061292"/>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34" name="Line"/>
                <p:cNvSpPr/>
                <p:nvPr/>
              </p:nvSpPr>
              <p:spPr>
                <a:xfrm flipH="1" flipV="1">
                  <a:off x="837953" y="0"/>
                  <a:ext cx="922310" cy="1588467"/>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35" name="Line"/>
                <p:cNvSpPr/>
                <p:nvPr/>
              </p:nvSpPr>
              <p:spPr>
                <a:xfrm flipH="1" flipV="1">
                  <a:off x="-1" y="1060431"/>
                  <a:ext cx="1760265" cy="528035"/>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36" name="Circle"/>
                <p:cNvSpPr/>
                <p:nvPr/>
              </p:nvSpPr>
              <p:spPr>
                <a:xfrm rot="21540000">
                  <a:off x="1456742" y="1290668"/>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grpSp>
            <p:nvGrpSpPr>
              <p:cNvPr id="842" name="Group"/>
              <p:cNvGrpSpPr/>
              <p:nvPr/>
            </p:nvGrpSpPr>
            <p:grpSpPr>
              <a:xfrm>
                <a:off x="-1" y="0"/>
                <a:ext cx="1438849" cy="2119015"/>
                <a:chOff x="0" y="0"/>
                <a:chExt cx="1438847" cy="2119014"/>
              </a:xfrm>
            </p:grpSpPr>
            <p:sp>
              <p:nvSpPr>
                <p:cNvPr id="838" name="Line"/>
                <p:cNvSpPr/>
                <p:nvPr/>
              </p:nvSpPr>
              <p:spPr>
                <a:xfrm flipV="1">
                  <a:off x="494004" y="1745888"/>
                  <a:ext cx="944844" cy="12893"/>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39" name="Line"/>
                <p:cNvSpPr/>
                <p:nvPr/>
              </p:nvSpPr>
              <p:spPr>
                <a:xfrm flipV="1">
                  <a:off x="519571" y="826375"/>
                  <a:ext cx="514992" cy="937144"/>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40" name="Line"/>
                <p:cNvSpPr/>
                <p:nvPr/>
              </p:nvSpPr>
              <p:spPr>
                <a:xfrm flipH="1" flipV="1">
                  <a:off x="-1" y="0"/>
                  <a:ext cx="519574" cy="1763520"/>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41" name="Circle"/>
                <p:cNvSpPr/>
                <p:nvPr/>
              </p:nvSpPr>
              <p:spPr>
                <a:xfrm rot="3329916">
                  <a:off x="243472" y="1453469"/>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grpSp>
            <p:nvGrpSpPr>
              <p:cNvPr id="847" name="Group"/>
              <p:cNvGrpSpPr/>
              <p:nvPr/>
            </p:nvGrpSpPr>
            <p:grpSpPr>
              <a:xfrm>
                <a:off x="2095143" y="1956808"/>
                <a:ext cx="2420826" cy="1923537"/>
                <a:chOff x="0" y="0"/>
                <a:chExt cx="2420825" cy="1923535"/>
              </a:xfrm>
            </p:grpSpPr>
            <p:sp>
              <p:nvSpPr>
                <p:cNvPr id="843" name="Line"/>
                <p:cNvSpPr/>
                <p:nvPr/>
              </p:nvSpPr>
              <p:spPr>
                <a:xfrm flipV="1">
                  <a:off x="1656158" y="0"/>
                  <a:ext cx="764668" cy="1675874"/>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44" name="Line"/>
                <p:cNvSpPr/>
                <p:nvPr/>
              </p:nvSpPr>
              <p:spPr>
                <a:xfrm flipH="1" flipV="1">
                  <a:off x="814528" y="29858"/>
                  <a:ext cx="859692" cy="1627312"/>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45" name="Line"/>
                <p:cNvSpPr/>
                <p:nvPr/>
              </p:nvSpPr>
              <p:spPr>
                <a:xfrm flipH="1" flipV="1">
                  <a:off x="0" y="890151"/>
                  <a:ext cx="1674222" cy="767018"/>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46" name="Circle"/>
                <p:cNvSpPr/>
                <p:nvPr/>
              </p:nvSpPr>
              <p:spPr>
                <a:xfrm rot="21540000">
                  <a:off x="1364939" y="1361902"/>
                  <a:ext cx="556816"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grpSp>
        <p:sp>
          <p:nvSpPr>
            <p:cNvPr id="849" name="Shape"/>
            <p:cNvSpPr/>
            <p:nvPr/>
          </p:nvSpPr>
          <p:spPr>
            <a:xfrm>
              <a:off x="2768029" y="4066043"/>
              <a:ext cx="2184463" cy="2408570"/>
            </a:xfrm>
            <a:custGeom>
              <a:avLst/>
              <a:gdLst/>
              <a:ahLst/>
              <a:cxnLst>
                <a:cxn ang="0">
                  <a:pos x="wd2" y="hd2"/>
                </a:cxn>
                <a:cxn ang="5400000">
                  <a:pos x="wd2" y="hd2"/>
                </a:cxn>
                <a:cxn ang="10800000">
                  <a:pos x="wd2" y="hd2"/>
                </a:cxn>
                <a:cxn ang="16200000">
                  <a:pos x="wd2" y="hd2"/>
                </a:cxn>
              </a:cxnLst>
              <a:rect l="0" t="0" r="r" b="b"/>
              <a:pathLst>
                <a:path w="21600" h="21600" extrusionOk="0">
                  <a:moveTo>
                    <a:pt x="11379" y="14303"/>
                  </a:moveTo>
                  <a:lnTo>
                    <a:pt x="5736" y="21600"/>
                  </a:lnTo>
                  <a:lnTo>
                    <a:pt x="0" y="8236"/>
                  </a:lnTo>
                  <a:lnTo>
                    <a:pt x="6607" y="0"/>
                  </a:lnTo>
                  <a:lnTo>
                    <a:pt x="21600" y="2925"/>
                  </a:lnTo>
                  <a:lnTo>
                    <a:pt x="8485" y="7539"/>
                  </a:lnTo>
                  <a:lnTo>
                    <a:pt x="11379" y="14303"/>
                  </a:lnTo>
                  <a:close/>
                </a:path>
              </a:pathLst>
            </a:custGeom>
            <a:solidFill>
              <a:schemeClr val="accent3">
                <a:lumOff val="22941"/>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850" name="Shape"/>
            <p:cNvSpPr/>
            <p:nvPr/>
          </p:nvSpPr>
          <p:spPr>
            <a:xfrm>
              <a:off x="1013164" y="1123302"/>
              <a:ext cx="7696558" cy="7437721"/>
            </a:xfrm>
            <a:custGeom>
              <a:avLst/>
              <a:gdLst/>
              <a:ahLst/>
              <a:cxnLst>
                <a:cxn ang="0">
                  <a:pos x="wd2" y="hd2"/>
                </a:cxn>
                <a:cxn ang="5400000">
                  <a:pos x="wd2" y="hd2"/>
                </a:cxn>
                <a:cxn ang="10800000">
                  <a:pos x="wd2" y="hd2"/>
                </a:cxn>
                <a:cxn ang="16200000">
                  <a:pos x="wd2" y="hd2"/>
                </a:cxn>
              </a:cxnLst>
              <a:rect l="0" t="0" r="r" b="b"/>
              <a:pathLst>
                <a:path w="21600" h="21600" extrusionOk="0">
                  <a:moveTo>
                    <a:pt x="153" y="11371"/>
                  </a:moveTo>
                  <a:lnTo>
                    <a:pt x="4907" y="16562"/>
                  </a:lnTo>
                  <a:lnTo>
                    <a:pt x="2959" y="18818"/>
                  </a:lnTo>
                  <a:lnTo>
                    <a:pt x="12750" y="20607"/>
                  </a:lnTo>
                  <a:lnTo>
                    <a:pt x="19401" y="16543"/>
                  </a:lnTo>
                  <a:lnTo>
                    <a:pt x="18004" y="11872"/>
                  </a:lnTo>
                  <a:lnTo>
                    <a:pt x="11590" y="10736"/>
                  </a:lnTo>
                  <a:lnTo>
                    <a:pt x="11709" y="4998"/>
                  </a:lnTo>
                  <a:lnTo>
                    <a:pt x="17968" y="0"/>
                  </a:lnTo>
                  <a:lnTo>
                    <a:pt x="19517" y="5262"/>
                  </a:lnTo>
                  <a:lnTo>
                    <a:pt x="16008" y="9303"/>
                  </a:lnTo>
                  <a:lnTo>
                    <a:pt x="21600" y="10869"/>
                  </a:lnTo>
                  <a:lnTo>
                    <a:pt x="21480" y="21600"/>
                  </a:lnTo>
                  <a:lnTo>
                    <a:pt x="0" y="21551"/>
                  </a:lnTo>
                  <a:lnTo>
                    <a:pt x="153" y="11371"/>
                  </a:lnTo>
                  <a:close/>
                </a:path>
              </a:pathLst>
            </a:custGeom>
            <a:solidFill>
              <a:schemeClr val="accent1">
                <a:lumOff val="23725"/>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grpSp>
      <p:grpSp>
        <p:nvGrpSpPr>
          <p:cNvPr id="858" name="Group"/>
          <p:cNvGrpSpPr/>
          <p:nvPr/>
        </p:nvGrpSpPr>
        <p:grpSpPr>
          <a:xfrm>
            <a:off x="14526621" y="7891753"/>
            <a:ext cx="5204045" cy="3527645"/>
            <a:chOff x="0" y="0"/>
            <a:chExt cx="5204043" cy="3527643"/>
          </a:xfrm>
        </p:grpSpPr>
        <p:sp>
          <p:nvSpPr>
            <p:cNvPr id="852" name="Circle"/>
            <p:cNvSpPr/>
            <p:nvPr/>
          </p:nvSpPr>
          <p:spPr>
            <a:xfrm rot="21497194">
              <a:off x="2963971" y="1992421"/>
              <a:ext cx="762001" cy="762001"/>
            </a:xfrm>
            <a:prstGeom prst="ellipse">
              <a:avLst/>
            </a:prstGeom>
            <a:noFill/>
            <a:ln w="88900" cap="flat">
              <a:solidFill>
                <a:srgbClr val="8C3A38"/>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853" name="Circle"/>
            <p:cNvSpPr/>
            <p:nvPr/>
          </p:nvSpPr>
          <p:spPr>
            <a:xfrm rot="21497194">
              <a:off x="2221021" y="2754421"/>
              <a:ext cx="762001" cy="762001"/>
            </a:xfrm>
            <a:prstGeom prst="ellipse">
              <a:avLst/>
            </a:prstGeom>
            <a:noFill/>
            <a:ln w="88900" cap="flat">
              <a:solidFill>
                <a:srgbClr val="8C3A38"/>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854" name="Circle"/>
            <p:cNvSpPr/>
            <p:nvPr/>
          </p:nvSpPr>
          <p:spPr>
            <a:xfrm rot="21497194">
              <a:off x="3573571" y="2144821"/>
              <a:ext cx="762001" cy="762001"/>
            </a:xfrm>
            <a:prstGeom prst="ellipse">
              <a:avLst/>
            </a:prstGeom>
            <a:noFill/>
            <a:ln w="88900" cap="flat">
              <a:solidFill>
                <a:srgbClr val="8C3A38"/>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855" name="Circle"/>
            <p:cNvSpPr/>
            <p:nvPr/>
          </p:nvSpPr>
          <p:spPr>
            <a:xfrm rot="21497194">
              <a:off x="4354621" y="1192321"/>
              <a:ext cx="762001" cy="762001"/>
            </a:xfrm>
            <a:prstGeom prst="ellipse">
              <a:avLst/>
            </a:prstGeom>
            <a:noFill/>
            <a:ln w="88900" cap="flat">
              <a:solidFill>
                <a:srgbClr val="8C3A38"/>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856" name="Circle"/>
            <p:cNvSpPr/>
            <p:nvPr/>
          </p:nvSpPr>
          <p:spPr>
            <a:xfrm rot="21497194">
              <a:off x="11221" y="11221"/>
              <a:ext cx="762001" cy="762001"/>
            </a:xfrm>
            <a:prstGeom prst="ellipse">
              <a:avLst/>
            </a:prstGeom>
            <a:noFill/>
            <a:ln w="88900" cap="flat">
              <a:solidFill>
                <a:srgbClr val="8C3A38"/>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857" name="Circle"/>
            <p:cNvSpPr/>
            <p:nvPr/>
          </p:nvSpPr>
          <p:spPr>
            <a:xfrm rot="21497194">
              <a:off x="4430821" y="1954321"/>
              <a:ext cx="762001" cy="762001"/>
            </a:xfrm>
            <a:prstGeom prst="ellipse">
              <a:avLst/>
            </a:prstGeom>
            <a:noFill/>
            <a:ln w="88900" cap="flat">
              <a:solidFill>
                <a:srgbClr val="8C3A38"/>
              </a:solidFill>
              <a:prstDash val="solid"/>
              <a:round/>
            </a:ln>
            <a:effectLst/>
          </p:spPr>
          <p:txBody>
            <a:bodyPr wrap="square" lIns="121919" tIns="121919" rIns="121919" bIns="121919" numCol="1" anchor="t">
              <a:noAutofit/>
            </a:bodyPr>
            <a:lstStyle/>
            <a:p>
              <a:pPr>
                <a:defRPr>
                  <a:solidFill>
                    <a:srgbClr val="FFFFFF"/>
                  </a:solidFill>
                </a:defRPr>
              </a:pPr>
              <a:endParaRPr/>
            </a:p>
          </p:txBody>
        </p:sp>
      </p:gr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2"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863" name="Account missing geometry"/>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Account missing geometry</a:t>
            </a:r>
          </a:p>
        </p:txBody>
      </p:sp>
      <p:sp>
        <p:nvSpPr>
          <p:cNvPr id="864" name="Indirect Diffuse"/>
          <p:cNvSpPr txBox="1">
            <a:spLocks noGrp="1"/>
          </p:cNvSpPr>
          <p:nvPr>
            <p:ph type="body" idx="15"/>
          </p:nvPr>
        </p:nvSpPr>
        <p:spPr>
          <a:prstGeom prst="rect">
            <a:avLst/>
          </a:prstGeom>
        </p:spPr>
        <p:txBody>
          <a:bodyPr/>
          <a:lstStyle/>
          <a:p>
            <a:r>
              <a:t>Indirect Diffuse</a:t>
            </a:r>
          </a:p>
        </p:txBody>
      </p:sp>
      <p:pic>
        <p:nvPicPr>
          <p:cNvPr id="865" name="Picture 6" descr="Picture 6"/>
          <p:cNvPicPr>
            <a:picLocks noGrp="1" noChangeAspect="1"/>
          </p:cNvPicPr>
          <p:nvPr>
            <p:ph type="pic" idx="16"/>
          </p:nvPr>
        </p:nvPicPr>
        <p:blipFill>
          <a:blip r:embed="rId4"/>
          <a:stretch>
            <a:fillRect/>
          </a:stretch>
        </p:blipFill>
        <p:spPr>
          <a:prstGeom prst="rect">
            <a:avLst/>
          </a:prstGeom>
        </p:spPr>
      </p:pic>
      <p:grpSp>
        <p:nvGrpSpPr>
          <p:cNvPr id="870" name="grid"/>
          <p:cNvGrpSpPr/>
          <p:nvPr/>
        </p:nvGrpSpPr>
        <p:grpSpPr>
          <a:xfrm>
            <a:off x="13487401" y="3677015"/>
            <a:ext cx="8917391" cy="8917392"/>
            <a:chOff x="73545" y="73545"/>
            <a:chExt cx="8917390" cy="8917390"/>
          </a:xfrm>
        </p:grpSpPr>
        <p:graphicFrame>
          <p:nvGraphicFramePr>
            <p:cNvPr id="866" name="Table"/>
            <p:cNvGraphicFramePr/>
            <p:nvPr/>
          </p:nvGraphicFramePr>
          <p:xfrm>
            <a:off x="448627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867" name="Table"/>
            <p:cNvGraphicFramePr/>
            <p:nvPr/>
          </p:nvGraphicFramePr>
          <p:xfrm>
            <a:off x="4486275" y="7354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868" name="Table"/>
            <p:cNvGraphicFramePr/>
            <p:nvPr/>
          </p:nvGraphicFramePr>
          <p:xfrm>
            <a:off x="73545" y="4486275"/>
            <a:ext cx="4504662" cy="4504662"/>
          </p:xfrm>
          <a:graphic>
            <a:graphicData uri="http://schemas.openxmlformats.org/drawingml/2006/table">
              <a:tbl>
                <a:tblPr>
                  <a:tableStyleId>{4C3C2611-4C71-4FC5-86AE-919BDF0F9419}</a:tableStyleId>
                </a:tblPr>
                <a:tblGrid>
                  <a:gridCol w="1480387">
                    <a:extLst>
                      <a:ext uri="{9D8B030D-6E8A-4147-A177-3AD203B41FA5}">
                        <a16:colId xmlns:a16="http://schemas.microsoft.com/office/drawing/2014/main" val="20000"/>
                      </a:ext>
                    </a:extLst>
                  </a:gridCol>
                  <a:gridCol w="1480387">
                    <a:extLst>
                      <a:ext uri="{9D8B030D-6E8A-4147-A177-3AD203B41FA5}">
                        <a16:colId xmlns:a16="http://schemas.microsoft.com/office/drawing/2014/main" val="20001"/>
                      </a:ext>
                    </a:extLst>
                  </a:gridCol>
                  <a:gridCol w="1480387">
                    <a:extLst>
                      <a:ext uri="{9D8B030D-6E8A-4147-A177-3AD203B41FA5}">
                        <a16:colId xmlns:a16="http://schemas.microsoft.com/office/drawing/2014/main" val="20002"/>
                      </a:ext>
                    </a:extLst>
                  </a:gridCol>
                </a:tblGrid>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635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635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480387">
                  <a:tc>
                    <a:txBody>
                      <a:bodyPr/>
                      <a:lstStyle/>
                      <a:p>
                        <a:pPr>
                          <a:defRPr sz="5000"/>
                        </a:pPr>
                        <a:endParaRPr/>
                      </a:p>
                    </a:txBody>
                    <a:tcPr marL="0" marR="0" marT="0" marB="0" horzOverflow="overflow">
                      <a:lnL w="63500">
                        <a:solidFill>
                          <a:srgbClr val="000000"/>
                        </a:solidFill>
                        <a:miter lim="400000"/>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635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63500">
                        <a:solidFill>
                          <a:srgbClr val="000000"/>
                        </a:solidFill>
                      </a:lnR>
                      <a:lnT w="50800">
                        <a:solidFill>
                          <a:srgbClr val="000000"/>
                        </a:solidFill>
                      </a:lnT>
                      <a:lnB w="63500">
                        <a:solidFill>
                          <a:srgbClr val="000000"/>
                        </a:solidFill>
                      </a:lnB>
                      <a:solidFill>
                        <a:srgbClr val="FFFFFF">
                          <a:alpha val="70000"/>
                        </a:srgbClr>
                      </a:solidFill>
                    </a:tcPr>
                  </a:tc>
                  <a:extLst>
                    <a:ext uri="{0D108BD9-81ED-4DB2-BD59-A6C34878D82A}">
                      <a16:rowId xmlns:a16="http://schemas.microsoft.com/office/drawing/2014/main" val="10002"/>
                    </a:ext>
                  </a:extLst>
                </a:tr>
              </a:tbl>
            </a:graphicData>
          </a:graphic>
        </p:graphicFrame>
        <p:graphicFrame>
          <p:nvGraphicFramePr>
            <p:cNvPr id="869" name="Table"/>
            <p:cNvGraphicFramePr/>
            <p:nvPr/>
          </p:nvGraphicFramePr>
          <p:xfrm>
            <a:off x="73545" y="73545"/>
            <a:ext cx="4504662" cy="4504662"/>
          </p:xfrm>
          <a:graphic>
            <a:graphicData uri="http://schemas.openxmlformats.org/drawingml/2006/table">
              <a:tbl>
                <a:tblPr>
                  <a:tableStyleId>{4C3C2611-4C71-4FC5-86AE-919BDF0F9419}</a:tableStyleId>
                </a:tblPr>
                <a:tblGrid>
                  <a:gridCol w="4441161">
                    <a:extLst>
                      <a:ext uri="{9D8B030D-6E8A-4147-A177-3AD203B41FA5}">
                        <a16:colId xmlns:a16="http://schemas.microsoft.com/office/drawing/2014/main" val="20000"/>
                      </a:ext>
                    </a:extLst>
                  </a:gridCol>
                </a:tblGrid>
                <a:tr h="4441161">
                  <a:tc>
                    <a:txBody>
                      <a:bodyPr/>
                      <a:lstStyle/>
                      <a:p>
                        <a:pPr>
                          <a:defRPr sz="5000"/>
                        </a:pPr>
                        <a:endParaRPr/>
                      </a:p>
                    </a:txBody>
                    <a:tcPr marL="0" marR="0" marT="0" marB="0" horzOverflow="overflow">
                      <a:lnL w="63500">
                        <a:solidFill>
                          <a:srgbClr val="000000"/>
                        </a:solidFill>
                        <a:miter lim="400000"/>
                      </a:lnL>
                      <a:lnR w="63500">
                        <a:solidFill>
                          <a:srgbClr val="000000"/>
                        </a:solidFill>
                      </a:lnR>
                      <a:lnT w="63500">
                        <a:solidFill>
                          <a:srgbClr val="000000"/>
                        </a:solidFill>
                        <a:miter lim="400000"/>
                      </a:lnT>
                      <a:lnB w="63500">
                        <a:solidFill>
                          <a:srgbClr val="000000"/>
                        </a:solidFill>
                      </a:lnB>
                      <a:solidFill>
                        <a:srgbClr val="FFFFFF">
                          <a:alpha val="70000"/>
                        </a:srgbClr>
                      </a:solidFill>
                    </a:tcPr>
                  </a:tc>
                  <a:extLst>
                    <a:ext uri="{0D108BD9-81ED-4DB2-BD59-A6C34878D82A}">
                      <a16:rowId xmlns:a16="http://schemas.microsoft.com/office/drawing/2014/main" val="10000"/>
                    </a:ext>
                  </a:extLst>
                </a:tr>
              </a:tbl>
            </a:graphicData>
          </a:graphic>
        </p:graphicFrame>
      </p:grpSp>
      <p:sp>
        <p:nvSpPr>
          <p:cNvPr id="871" name="Rectangle"/>
          <p:cNvSpPr txBox="1">
            <a:spLocks noGrp="1"/>
          </p:cNvSpPr>
          <p:nvPr>
            <p:ph type="body" idx="17"/>
          </p:nvPr>
        </p:nvSpPr>
        <p:spPr>
          <a:prstGeom prst="rect">
            <a:avLst/>
          </a:prstGeom>
        </p:spPr>
        <p:txBody>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grpSp>
        <p:nvGrpSpPr>
          <p:cNvPr id="890" name="Group"/>
          <p:cNvGrpSpPr/>
          <p:nvPr/>
        </p:nvGrpSpPr>
        <p:grpSpPr>
          <a:xfrm>
            <a:off x="14096065" y="4726773"/>
            <a:ext cx="7696558" cy="7437720"/>
            <a:chOff x="1013164" y="1123302"/>
            <a:chExt cx="7696556" cy="7437719"/>
          </a:xfrm>
        </p:grpSpPr>
        <p:grpSp>
          <p:nvGrpSpPr>
            <p:cNvPr id="887" name="Group"/>
            <p:cNvGrpSpPr/>
            <p:nvPr/>
          </p:nvGrpSpPr>
          <p:grpSpPr>
            <a:xfrm>
              <a:off x="1810049" y="4556010"/>
              <a:ext cx="5899976" cy="3880345"/>
              <a:chOff x="0" y="0"/>
              <a:chExt cx="5899974" cy="3880344"/>
            </a:xfrm>
          </p:grpSpPr>
          <p:grpSp>
            <p:nvGrpSpPr>
              <p:cNvPr id="876" name="Group"/>
              <p:cNvGrpSpPr/>
              <p:nvPr/>
            </p:nvGrpSpPr>
            <p:grpSpPr>
              <a:xfrm>
                <a:off x="3455862" y="1182269"/>
                <a:ext cx="2444113" cy="1852302"/>
                <a:chOff x="0" y="0"/>
                <a:chExt cx="2444111" cy="1852301"/>
              </a:xfrm>
            </p:grpSpPr>
            <p:sp>
              <p:nvSpPr>
                <p:cNvPr id="872" name="Line"/>
                <p:cNvSpPr/>
                <p:nvPr/>
              </p:nvSpPr>
              <p:spPr>
                <a:xfrm flipV="1">
                  <a:off x="1742200" y="545879"/>
                  <a:ext cx="701912" cy="1061292"/>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73" name="Line"/>
                <p:cNvSpPr/>
                <p:nvPr/>
              </p:nvSpPr>
              <p:spPr>
                <a:xfrm flipH="1" flipV="1">
                  <a:off x="837953" y="0"/>
                  <a:ext cx="922310" cy="1588467"/>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74" name="Line"/>
                <p:cNvSpPr/>
                <p:nvPr/>
              </p:nvSpPr>
              <p:spPr>
                <a:xfrm flipH="1" flipV="1">
                  <a:off x="-1" y="1060431"/>
                  <a:ext cx="1760265" cy="528035"/>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75" name="Circle"/>
                <p:cNvSpPr/>
                <p:nvPr/>
              </p:nvSpPr>
              <p:spPr>
                <a:xfrm rot="21540000">
                  <a:off x="1456742" y="1290668"/>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grpSp>
            <p:nvGrpSpPr>
              <p:cNvPr id="881" name="Group"/>
              <p:cNvGrpSpPr/>
              <p:nvPr/>
            </p:nvGrpSpPr>
            <p:grpSpPr>
              <a:xfrm>
                <a:off x="-1" y="0"/>
                <a:ext cx="1438849" cy="2119015"/>
                <a:chOff x="0" y="0"/>
                <a:chExt cx="1438847" cy="2119014"/>
              </a:xfrm>
            </p:grpSpPr>
            <p:sp>
              <p:nvSpPr>
                <p:cNvPr id="877" name="Line"/>
                <p:cNvSpPr/>
                <p:nvPr/>
              </p:nvSpPr>
              <p:spPr>
                <a:xfrm flipV="1">
                  <a:off x="494004" y="1745888"/>
                  <a:ext cx="944844" cy="12893"/>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78" name="Line"/>
                <p:cNvSpPr/>
                <p:nvPr/>
              </p:nvSpPr>
              <p:spPr>
                <a:xfrm flipV="1">
                  <a:off x="519571" y="826375"/>
                  <a:ext cx="514992" cy="937144"/>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79" name="Line"/>
                <p:cNvSpPr/>
                <p:nvPr/>
              </p:nvSpPr>
              <p:spPr>
                <a:xfrm flipH="1" flipV="1">
                  <a:off x="-1" y="0"/>
                  <a:ext cx="519574" cy="1763520"/>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80" name="Circle"/>
                <p:cNvSpPr/>
                <p:nvPr/>
              </p:nvSpPr>
              <p:spPr>
                <a:xfrm rot="3329916">
                  <a:off x="243472" y="1453469"/>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grpSp>
            <p:nvGrpSpPr>
              <p:cNvPr id="886" name="Group"/>
              <p:cNvGrpSpPr/>
              <p:nvPr/>
            </p:nvGrpSpPr>
            <p:grpSpPr>
              <a:xfrm>
                <a:off x="2095143" y="1956808"/>
                <a:ext cx="2420826" cy="1923537"/>
                <a:chOff x="0" y="0"/>
                <a:chExt cx="2420825" cy="1923535"/>
              </a:xfrm>
            </p:grpSpPr>
            <p:sp>
              <p:nvSpPr>
                <p:cNvPr id="882" name="Line"/>
                <p:cNvSpPr/>
                <p:nvPr/>
              </p:nvSpPr>
              <p:spPr>
                <a:xfrm flipV="1">
                  <a:off x="1656158" y="0"/>
                  <a:ext cx="764668" cy="1675874"/>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83" name="Line"/>
                <p:cNvSpPr/>
                <p:nvPr/>
              </p:nvSpPr>
              <p:spPr>
                <a:xfrm flipH="1" flipV="1">
                  <a:off x="814528" y="29858"/>
                  <a:ext cx="859692" cy="1627312"/>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84" name="Line"/>
                <p:cNvSpPr/>
                <p:nvPr/>
              </p:nvSpPr>
              <p:spPr>
                <a:xfrm flipH="1" flipV="1">
                  <a:off x="0" y="890151"/>
                  <a:ext cx="1674222" cy="767018"/>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885" name="Circle"/>
                <p:cNvSpPr/>
                <p:nvPr/>
              </p:nvSpPr>
              <p:spPr>
                <a:xfrm rot="21540000">
                  <a:off x="1364939" y="1361902"/>
                  <a:ext cx="556816"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grpSp>
        <p:sp>
          <p:nvSpPr>
            <p:cNvPr id="888" name="Shape"/>
            <p:cNvSpPr/>
            <p:nvPr/>
          </p:nvSpPr>
          <p:spPr>
            <a:xfrm>
              <a:off x="2768029" y="4066043"/>
              <a:ext cx="2184463" cy="2408570"/>
            </a:xfrm>
            <a:custGeom>
              <a:avLst/>
              <a:gdLst/>
              <a:ahLst/>
              <a:cxnLst>
                <a:cxn ang="0">
                  <a:pos x="wd2" y="hd2"/>
                </a:cxn>
                <a:cxn ang="5400000">
                  <a:pos x="wd2" y="hd2"/>
                </a:cxn>
                <a:cxn ang="10800000">
                  <a:pos x="wd2" y="hd2"/>
                </a:cxn>
                <a:cxn ang="16200000">
                  <a:pos x="wd2" y="hd2"/>
                </a:cxn>
              </a:cxnLst>
              <a:rect l="0" t="0" r="r" b="b"/>
              <a:pathLst>
                <a:path w="21600" h="21600" extrusionOk="0">
                  <a:moveTo>
                    <a:pt x="11379" y="14303"/>
                  </a:moveTo>
                  <a:lnTo>
                    <a:pt x="5736" y="21600"/>
                  </a:lnTo>
                  <a:lnTo>
                    <a:pt x="0" y="8236"/>
                  </a:lnTo>
                  <a:lnTo>
                    <a:pt x="6607" y="0"/>
                  </a:lnTo>
                  <a:lnTo>
                    <a:pt x="21600" y="2925"/>
                  </a:lnTo>
                  <a:lnTo>
                    <a:pt x="8485" y="7539"/>
                  </a:lnTo>
                  <a:lnTo>
                    <a:pt x="11379" y="14303"/>
                  </a:lnTo>
                  <a:close/>
                </a:path>
              </a:pathLst>
            </a:custGeom>
            <a:solidFill>
              <a:schemeClr val="accent3">
                <a:lumOff val="22941"/>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889" name="Shape"/>
            <p:cNvSpPr/>
            <p:nvPr/>
          </p:nvSpPr>
          <p:spPr>
            <a:xfrm>
              <a:off x="1013164" y="1123302"/>
              <a:ext cx="7696558" cy="7437721"/>
            </a:xfrm>
            <a:custGeom>
              <a:avLst/>
              <a:gdLst/>
              <a:ahLst/>
              <a:cxnLst>
                <a:cxn ang="0">
                  <a:pos x="wd2" y="hd2"/>
                </a:cxn>
                <a:cxn ang="5400000">
                  <a:pos x="wd2" y="hd2"/>
                </a:cxn>
                <a:cxn ang="10800000">
                  <a:pos x="wd2" y="hd2"/>
                </a:cxn>
                <a:cxn ang="16200000">
                  <a:pos x="wd2" y="hd2"/>
                </a:cxn>
              </a:cxnLst>
              <a:rect l="0" t="0" r="r" b="b"/>
              <a:pathLst>
                <a:path w="21600" h="21600" extrusionOk="0">
                  <a:moveTo>
                    <a:pt x="153" y="11371"/>
                  </a:moveTo>
                  <a:lnTo>
                    <a:pt x="4907" y="16562"/>
                  </a:lnTo>
                  <a:lnTo>
                    <a:pt x="2959" y="18818"/>
                  </a:lnTo>
                  <a:lnTo>
                    <a:pt x="12750" y="20607"/>
                  </a:lnTo>
                  <a:lnTo>
                    <a:pt x="19401" y="16543"/>
                  </a:lnTo>
                  <a:lnTo>
                    <a:pt x="18004" y="11872"/>
                  </a:lnTo>
                  <a:lnTo>
                    <a:pt x="11590" y="10736"/>
                  </a:lnTo>
                  <a:lnTo>
                    <a:pt x="11709" y="4998"/>
                  </a:lnTo>
                  <a:lnTo>
                    <a:pt x="17968" y="0"/>
                  </a:lnTo>
                  <a:lnTo>
                    <a:pt x="19517" y="5262"/>
                  </a:lnTo>
                  <a:lnTo>
                    <a:pt x="16008" y="9303"/>
                  </a:lnTo>
                  <a:lnTo>
                    <a:pt x="21600" y="10869"/>
                  </a:lnTo>
                  <a:lnTo>
                    <a:pt x="21480" y="21600"/>
                  </a:lnTo>
                  <a:lnTo>
                    <a:pt x="0" y="21551"/>
                  </a:lnTo>
                  <a:lnTo>
                    <a:pt x="153" y="11371"/>
                  </a:lnTo>
                  <a:close/>
                </a:path>
              </a:pathLst>
            </a:custGeom>
            <a:solidFill>
              <a:schemeClr val="accent1">
                <a:lumOff val="23725"/>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grpSp>
      <p:sp>
        <p:nvSpPr>
          <p:cNvPr id="891" name="Circle"/>
          <p:cNvSpPr/>
          <p:nvPr/>
        </p:nvSpPr>
        <p:spPr>
          <a:xfrm rot="21497194">
            <a:off x="20309992" y="9617475"/>
            <a:ext cx="762001" cy="762001"/>
          </a:xfrm>
          <a:prstGeom prst="ellipse">
            <a:avLst/>
          </a:prstGeom>
          <a:ln w="88900">
            <a:solidFill>
              <a:srgbClr val="8C3A38"/>
            </a:solidFill>
          </a:ln>
        </p:spPr>
        <p:txBody>
          <a:bodyPr lIns="121919" tIns="121919" rIns="121919" bIns="121919"/>
          <a:lstStyle/>
          <a:p>
            <a:pPr>
              <a:defRPr>
                <a:solidFill>
                  <a:srgbClr val="FFFFFF"/>
                </a:solidFill>
              </a:defRPr>
            </a:pPr>
            <a:endParaRPr/>
          </a:p>
        </p:txBody>
      </p:sp>
      <p:sp>
        <p:nvSpPr>
          <p:cNvPr id="892" name="Circle"/>
          <p:cNvSpPr/>
          <p:nvPr/>
        </p:nvSpPr>
        <p:spPr>
          <a:xfrm rot="21497194">
            <a:off x="15833242" y="9503175"/>
            <a:ext cx="762001" cy="762001"/>
          </a:xfrm>
          <a:prstGeom prst="ellipse">
            <a:avLst/>
          </a:prstGeom>
          <a:ln w="88900">
            <a:solidFill>
              <a:srgbClr val="8C3A38"/>
            </a:solidFill>
          </a:ln>
        </p:spPr>
        <p:txBody>
          <a:bodyPr lIns="121919" tIns="121919" rIns="121919" bIns="121919"/>
          <a:lstStyle/>
          <a:p>
            <a:pPr>
              <a:defRPr>
                <a:solidFill>
                  <a:srgbClr val="FFFFFF"/>
                </a:solidFill>
              </a:defRPr>
            </a:pPr>
            <a:endParaRPr/>
          </a:p>
        </p:txBody>
      </p:sp>
      <p:sp>
        <p:nvSpPr>
          <p:cNvPr id="893" name="Circle"/>
          <p:cNvSpPr/>
          <p:nvPr/>
        </p:nvSpPr>
        <p:spPr>
          <a:xfrm rot="21497194">
            <a:off x="15471292" y="8703075"/>
            <a:ext cx="762001" cy="762001"/>
          </a:xfrm>
          <a:prstGeom prst="ellipse">
            <a:avLst/>
          </a:prstGeom>
          <a:ln w="88900">
            <a:solidFill>
              <a:srgbClr val="8C3A38"/>
            </a:solidFill>
          </a:ln>
        </p:spPr>
        <p:txBody>
          <a:bodyPr lIns="121919" tIns="121919" rIns="121919" bIns="121919"/>
          <a:lstStyle/>
          <a:p>
            <a:pPr>
              <a:defRPr>
                <a:solidFill>
                  <a:srgbClr val="FFFFFF"/>
                </a:solidFill>
              </a:defRPr>
            </a:pPr>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7" name="dgi_0021_rtao.png" descr="dgi_0021_rtao.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898" name="Indirect Diffuse"/>
          <p:cNvSpPr txBox="1">
            <a:spLocks noGrp="1"/>
          </p:cNvSpPr>
          <p:nvPr>
            <p:ph type="body" idx="14"/>
          </p:nvPr>
        </p:nvSpPr>
        <p:spPr>
          <a:prstGeom prst="rect">
            <a:avLst/>
          </a:prstGeom>
        </p:spPr>
        <p:txBody>
          <a:bodyPr/>
          <a:lstStyle/>
          <a:p>
            <a:r>
              <a:t>Indirect Diffuse</a:t>
            </a:r>
          </a:p>
        </p:txBody>
      </p:sp>
      <p:pic>
        <p:nvPicPr>
          <p:cNvPr id="899"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3"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904" name="Indirect Diffuse"/>
          <p:cNvSpPr txBox="1">
            <a:spLocks noGrp="1"/>
          </p:cNvSpPr>
          <p:nvPr>
            <p:ph type="body" idx="14"/>
          </p:nvPr>
        </p:nvSpPr>
        <p:spPr>
          <a:prstGeom prst="rect">
            <a:avLst/>
          </a:prstGeom>
        </p:spPr>
        <p:txBody>
          <a:bodyPr/>
          <a:lstStyle/>
          <a:p>
            <a:r>
              <a:t>Indirect Diffuse</a:t>
            </a:r>
          </a:p>
        </p:txBody>
      </p:sp>
      <p:pic>
        <p:nvPicPr>
          <p:cNvPr id="905"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9" name="dgi_0021_rtao.png" descr="dgi_0021_rtao.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910" name="Direct sampling and AO"/>
          <p:cNvSpPr txBox="1">
            <a:spLocks noGrp="1"/>
          </p:cNvSpPr>
          <p:nvPr>
            <p:ph type="body" idx="14"/>
          </p:nvPr>
        </p:nvSpPr>
        <p:spPr>
          <a:prstGeom prst="rect">
            <a:avLst/>
          </a:prstGeom>
        </p:spPr>
        <p:txBody>
          <a:bodyPr/>
          <a:lstStyle/>
          <a:p>
            <a:r>
              <a:t>Direct sampling and AO</a:t>
            </a:r>
          </a:p>
        </p:txBody>
      </p:sp>
      <p:sp>
        <p:nvSpPr>
          <p:cNvPr id="911" name="Oval"/>
          <p:cNvSpPr/>
          <p:nvPr/>
        </p:nvSpPr>
        <p:spPr>
          <a:xfrm>
            <a:off x="937972" y="9289720"/>
            <a:ext cx="13152888" cy="5538130"/>
          </a:xfrm>
          <a:prstGeom prst="ellipse">
            <a:avLst/>
          </a:prstGeom>
          <a:ln w="88900">
            <a:solidFill>
              <a:schemeClr val="accent2"/>
            </a:solidFill>
          </a:ln>
        </p:spPr>
        <p:txBody>
          <a:bodyPr lIns="121919" tIns="121919" rIns="121919" bIns="121919"/>
          <a:lstStyle/>
          <a:p>
            <a:endParaRPr/>
          </a:p>
        </p:txBody>
      </p:sp>
      <p:sp>
        <p:nvSpPr>
          <p:cNvPr id="912" name="Oval"/>
          <p:cNvSpPr/>
          <p:nvPr/>
        </p:nvSpPr>
        <p:spPr>
          <a:xfrm>
            <a:off x="13410331" y="10968277"/>
            <a:ext cx="9773610" cy="2644686"/>
          </a:xfrm>
          <a:prstGeom prst="ellipse">
            <a:avLst/>
          </a:prstGeom>
          <a:ln w="88900">
            <a:solidFill>
              <a:schemeClr val="accent2"/>
            </a:solidFill>
          </a:ln>
        </p:spPr>
        <p:txBody>
          <a:bodyPr lIns="121919" tIns="121919" rIns="121919" bIns="121919"/>
          <a:lstStyle/>
          <a:p>
            <a:endParaRPr/>
          </a:p>
        </p:txBody>
      </p:sp>
      <p:pic>
        <p:nvPicPr>
          <p:cNvPr id="913"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7"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918" name="Raytraced Gather"/>
          <p:cNvSpPr txBox="1">
            <a:spLocks noGrp="1"/>
          </p:cNvSpPr>
          <p:nvPr>
            <p:ph type="body" idx="14"/>
          </p:nvPr>
        </p:nvSpPr>
        <p:spPr>
          <a:prstGeom prst="rect">
            <a:avLst/>
          </a:prstGeom>
        </p:spPr>
        <p:txBody>
          <a:bodyPr/>
          <a:lstStyle/>
          <a:p>
            <a:r>
              <a:t>Raytraced Gather</a:t>
            </a:r>
          </a:p>
        </p:txBody>
      </p:sp>
      <p:sp>
        <p:nvSpPr>
          <p:cNvPr id="919" name="Oval"/>
          <p:cNvSpPr/>
          <p:nvPr/>
        </p:nvSpPr>
        <p:spPr>
          <a:xfrm>
            <a:off x="937972" y="9289720"/>
            <a:ext cx="13152888" cy="5538130"/>
          </a:xfrm>
          <a:prstGeom prst="ellipse">
            <a:avLst/>
          </a:prstGeom>
          <a:ln w="88900">
            <a:solidFill>
              <a:schemeClr val="accent2"/>
            </a:solidFill>
          </a:ln>
        </p:spPr>
        <p:txBody>
          <a:bodyPr lIns="121919" tIns="121919" rIns="121919" bIns="121919"/>
          <a:lstStyle/>
          <a:p>
            <a:endParaRPr/>
          </a:p>
        </p:txBody>
      </p:sp>
      <p:sp>
        <p:nvSpPr>
          <p:cNvPr id="920" name="Oval"/>
          <p:cNvSpPr/>
          <p:nvPr/>
        </p:nvSpPr>
        <p:spPr>
          <a:xfrm>
            <a:off x="13410331" y="10968277"/>
            <a:ext cx="9773610" cy="2644686"/>
          </a:xfrm>
          <a:prstGeom prst="ellipse">
            <a:avLst/>
          </a:prstGeom>
          <a:ln w="88900">
            <a:solidFill>
              <a:schemeClr val="accent2"/>
            </a:solidFill>
          </a:ln>
        </p:spPr>
        <p:txBody>
          <a:bodyPr lIns="121919" tIns="121919" rIns="121919" bIns="121919"/>
          <a:lstStyle/>
          <a:p>
            <a:endParaRPr/>
          </a:p>
        </p:txBody>
      </p:sp>
      <p:pic>
        <p:nvPicPr>
          <p:cNvPr id="921"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 name="dgi_0028_rt_interpolation.png" descr="dgi_0028_rt_interpolation.png"/>
          <p:cNvPicPr>
            <a:picLocks noGrp="1" noChangeAspect="1"/>
          </p:cNvPicPr>
          <p:nvPr>
            <p:ph type="pic" idx="13"/>
          </p:nvPr>
        </p:nvPicPr>
        <p:blipFill>
          <a:blip r:embed="rId3"/>
          <a:srcRect l="17" r="17"/>
          <a:stretch>
            <a:fillRect/>
          </a:stretch>
        </p:blipFill>
        <p:spPr>
          <a:xfrm>
            <a:off x="-2" y="-1"/>
            <a:ext cx="24375533" cy="13716001"/>
          </a:xfrm>
          <a:prstGeom prst="rect">
            <a:avLst/>
          </a:prstGeom>
        </p:spPr>
      </p:pic>
      <p:sp>
        <p:nvSpPr>
          <p:cNvPr id="926" name="Rectangle"/>
          <p:cNvSpPr txBox="1">
            <a:spLocks noGrp="1"/>
          </p:cNvSpPr>
          <p:nvPr>
            <p:ph type="body" idx="14"/>
          </p:nvPr>
        </p:nvSpPr>
        <p:spPr>
          <a:prstGeom prst="rect">
            <a:avLst/>
          </a:prstGeom>
        </p:spPr>
        <p:txBody>
          <a:bodyPr/>
          <a:lstStyle/>
          <a:p>
            <a:endParaRPr/>
          </a:p>
        </p:txBody>
      </p:sp>
      <p:sp>
        <p:nvSpPr>
          <p:cNvPr id="927" name="Direct sampling and AO"/>
          <p:cNvSpPr txBox="1">
            <a:spLocks noGrp="1"/>
          </p:cNvSpPr>
          <p:nvPr>
            <p:ph type="body" idx="15"/>
          </p:nvPr>
        </p:nvSpPr>
        <p:spPr>
          <a:prstGeom prst="rect">
            <a:avLst/>
          </a:prstGeom>
        </p:spPr>
        <p:txBody>
          <a:bodyPr/>
          <a:lstStyle/>
          <a:p>
            <a:r>
              <a:t>Direct sampling and AO</a:t>
            </a:r>
          </a:p>
        </p:txBody>
      </p:sp>
      <p:pic>
        <p:nvPicPr>
          <p:cNvPr id="928"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random_011.png" descr="random_011.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145" name="Rectangle"/>
          <p:cNvSpPr txBox="1">
            <a:spLocks noGrp="1"/>
          </p:cNvSpPr>
          <p:nvPr>
            <p:ph type="body" idx="14"/>
          </p:nvPr>
        </p:nvSpPr>
        <p:spPr>
          <a:prstGeom prst="rect">
            <a:avLst/>
          </a:prstGeom>
        </p:spPr>
        <p:txBody>
          <a:bodyPr/>
          <a:lstStyle/>
          <a:p>
            <a:endParaRPr/>
          </a:p>
        </p:txBody>
      </p:sp>
      <p:sp>
        <p:nvSpPr>
          <p:cNvPr id="146" name="Text"/>
          <p:cNvSpPr txBox="1">
            <a:spLocks noGrp="1"/>
          </p:cNvSpPr>
          <p:nvPr>
            <p:ph type="body" idx="15"/>
          </p:nvPr>
        </p:nvSpPr>
        <p:spPr>
          <a:prstGeom prst="rect">
            <a:avLst/>
          </a:prstGeom>
        </p:spPr>
        <p:txBody>
          <a:bodyPr/>
          <a:lstStyle/>
          <a:p>
            <a:endParaRPr/>
          </a:p>
        </p:txBody>
      </p:sp>
      <p:pic>
        <p:nvPicPr>
          <p:cNvPr id="147"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2" name="dgi_0029_rt_interpolation.png" descr="dgi_0029_rt_interpolation.png"/>
          <p:cNvPicPr>
            <a:picLocks noGrp="1" noChangeAspect="1"/>
          </p:cNvPicPr>
          <p:nvPr>
            <p:ph type="pic" idx="13"/>
          </p:nvPr>
        </p:nvPicPr>
        <p:blipFill>
          <a:blip r:embed="rId3"/>
          <a:srcRect l="17" r="17"/>
          <a:stretch>
            <a:fillRect/>
          </a:stretch>
        </p:blipFill>
        <p:spPr>
          <a:xfrm>
            <a:off x="-3" y="-1"/>
            <a:ext cx="24375534" cy="13716001"/>
          </a:xfrm>
          <a:prstGeom prst="rect">
            <a:avLst/>
          </a:prstGeom>
        </p:spPr>
      </p:pic>
      <p:sp>
        <p:nvSpPr>
          <p:cNvPr id="933" name="Rectangle"/>
          <p:cNvSpPr txBox="1">
            <a:spLocks noGrp="1"/>
          </p:cNvSpPr>
          <p:nvPr>
            <p:ph type="body" idx="14"/>
          </p:nvPr>
        </p:nvSpPr>
        <p:spPr>
          <a:prstGeom prst="rect">
            <a:avLst/>
          </a:prstGeom>
        </p:spPr>
        <p:txBody>
          <a:bodyPr/>
          <a:lstStyle/>
          <a:p>
            <a:endParaRPr/>
          </a:p>
        </p:txBody>
      </p:sp>
      <p:sp>
        <p:nvSpPr>
          <p:cNvPr id="934" name="Raytraced Gather"/>
          <p:cNvSpPr txBox="1">
            <a:spLocks noGrp="1"/>
          </p:cNvSpPr>
          <p:nvPr>
            <p:ph type="body" idx="15"/>
          </p:nvPr>
        </p:nvSpPr>
        <p:spPr>
          <a:prstGeom prst="rect">
            <a:avLst/>
          </a:prstGeom>
        </p:spPr>
        <p:txBody>
          <a:bodyPr/>
          <a:lstStyle/>
          <a:p>
            <a:r>
              <a:t>Raytraced Gather</a:t>
            </a:r>
          </a:p>
        </p:txBody>
      </p:sp>
      <p:pic>
        <p:nvPicPr>
          <p:cNvPr id="935"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9"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940" name="We can also sample lighting on geometry hit"/>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nSpc>
                <a:spcPct val="150000"/>
              </a:lnSpc>
              <a:spcBef>
                <a:spcPts val="0"/>
              </a:spcBef>
              <a:buClrTx/>
              <a:buSzTx/>
              <a:buFontTx/>
              <a:buNone/>
              <a:defRPr sz="6200">
                <a:solidFill>
                  <a:srgbClr val="A6A6A6"/>
                </a:solidFill>
                <a:latin typeface="Roboto"/>
                <a:ea typeface="Roboto"/>
                <a:cs typeface="Roboto"/>
                <a:sym typeface="Roboto"/>
              </a:defRPr>
            </a:lvl1pPr>
          </a:lstStyle>
          <a:p>
            <a:r>
              <a:t>We can also sample lighting on geometry hit</a:t>
            </a:r>
          </a:p>
        </p:txBody>
      </p:sp>
      <p:sp>
        <p:nvSpPr>
          <p:cNvPr id="941" name="Indirect Diffuse"/>
          <p:cNvSpPr txBox="1">
            <a:spLocks noGrp="1"/>
          </p:cNvSpPr>
          <p:nvPr>
            <p:ph type="body" idx="15"/>
          </p:nvPr>
        </p:nvSpPr>
        <p:spPr>
          <a:prstGeom prst="rect">
            <a:avLst/>
          </a:prstGeom>
        </p:spPr>
        <p:txBody>
          <a:bodyPr/>
          <a:lstStyle/>
          <a:p>
            <a:r>
              <a:t>Indirect Diffuse</a:t>
            </a:r>
          </a:p>
        </p:txBody>
      </p:sp>
      <p:pic>
        <p:nvPicPr>
          <p:cNvPr id="942" name="Picture 6" descr="Picture 6"/>
          <p:cNvPicPr>
            <a:picLocks noGrp="1" noChangeAspect="1"/>
          </p:cNvPicPr>
          <p:nvPr>
            <p:ph type="pic" idx="16"/>
          </p:nvPr>
        </p:nvPicPr>
        <p:blipFill>
          <a:blip r:embed="rId4"/>
          <a:stretch>
            <a:fillRect/>
          </a:stretch>
        </p:blipFill>
        <p:spPr>
          <a:prstGeom prst="rect">
            <a:avLst/>
          </a:prstGeom>
        </p:spPr>
      </p:pic>
      <p:sp>
        <p:nvSpPr>
          <p:cNvPr id="943" name="Rectangle"/>
          <p:cNvSpPr txBox="1">
            <a:spLocks noGrp="1"/>
          </p:cNvSpPr>
          <p:nvPr>
            <p:ph type="body" idx="17"/>
          </p:nvPr>
        </p:nvSpPr>
        <p:spPr>
          <a:prstGeom prst="rect">
            <a:avLst/>
          </a:prstGeom>
        </p:spPr>
        <p:txBody>
          <a:bodyPr/>
          <a:lstStyle/>
          <a:p>
            <a:pPr marL="0" indent="0">
              <a:lnSpc>
                <a:spcPct val="150000"/>
              </a:lnSpc>
              <a:spcBef>
                <a:spcPts val="0"/>
              </a:spcBef>
              <a:buClrTx/>
              <a:buSzTx/>
              <a:buFontTx/>
              <a:buNone/>
              <a:defRPr sz="6200">
                <a:solidFill>
                  <a:srgbClr val="A6A6A6"/>
                </a:solidFill>
                <a:latin typeface="Roboto"/>
                <a:ea typeface="Roboto"/>
                <a:cs typeface="Roboto"/>
                <a:sym typeface="Roboto"/>
              </a:defRPr>
            </a:pPr>
            <a:endParaRPr/>
          </a:p>
        </p:txBody>
      </p:sp>
      <p:grpSp>
        <p:nvGrpSpPr>
          <p:cNvPr id="967" name="Group"/>
          <p:cNvGrpSpPr/>
          <p:nvPr/>
        </p:nvGrpSpPr>
        <p:grpSpPr>
          <a:xfrm>
            <a:off x="13487400" y="3677015"/>
            <a:ext cx="8917392" cy="8917392"/>
            <a:chOff x="404500" y="73545"/>
            <a:chExt cx="8917390" cy="8917390"/>
          </a:xfrm>
        </p:grpSpPr>
        <p:grpSp>
          <p:nvGrpSpPr>
            <p:cNvPr id="948" name="Group"/>
            <p:cNvGrpSpPr/>
            <p:nvPr/>
          </p:nvGrpSpPr>
          <p:grpSpPr>
            <a:xfrm>
              <a:off x="404500" y="73545"/>
              <a:ext cx="8917391" cy="8917392"/>
              <a:chOff x="73545" y="73545"/>
              <a:chExt cx="8917390" cy="8917390"/>
            </a:xfrm>
          </p:grpSpPr>
          <p:graphicFrame>
            <p:nvGraphicFramePr>
              <p:cNvPr id="944" name="Table"/>
              <p:cNvGraphicFramePr/>
              <p:nvPr/>
            </p:nvGraphicFramePr>
            <p:xfrm>
              <a:off x="4486275" y="4486275"/>
              <a:ext cx="4504662" cy="4504662"/>
            </p:xfrm>
            <a:graphic>
              <a:graphicData uri="http://schemas.openxmlformats.org/drawingml/2006/table">
                <a:tbl>
                  <a:tblPr>
                    <a:tableStyleId>{4C3C2611-4C71-4FC5-86AE-919BDF0F9419}</a:tableStyleId>
                  </a:tblPr>
                  <a:tblGrid>
                    <a:gridCol w="1110290">
                      <a:extLst>
                        <a:ext uri="{9D8B030D-6E8A-4147-A177-3AD203B41FA5}">
                          <a16:colId xmlns:a16="http://schemas.microsoft.com/office/drawing/2014/main" val="20000"/>
                        </a:ext>
                      </a:extLst>
                    </a:gridCol>
                    <a:gridCol w="1110290">
                      <a:extLst>
                        <a:ext uri="{9D8B030D-6E8A-4147-A177-3AD203B41FA5}">
                          <a16:colId xmlns:a16="http://schemas.microsoft.com/office/drawing/2014/main" val="20001"/>
                        </a:ext>
                      </a:extLst>
                    </a:gridCol>
                    <a:gridCol w="1110290">
                      <a:extLst>
                        <a:ext uri="{9D8B030D-6E8A-4147-A177-3AD203B41FA5}">
                          <a16:colId xmlns:a16="http://schemas.microsoft.com/office/drawing/2014/main" val="20002"/>
                        </a:ext>
                      </a:extLst>
                    </a:gridCol>
                    <a:gridCol w="1110290">
                      <a:extLst>
                        <a:ext uri="{9D8B030D-6E8A-4147-A177-3AD203B41FA5}">
                          <a16:colId xmlns:a16="http://schemas.microsoft.com/office/drawing/2014/main" val="20003"/>
                        </a:ext>
                      </a:extLst>
                    </a:gridCol>
                  </a:tblGrid>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889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889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889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889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2"/>
                      </a:ext>
                    </a:extLst>
                  </a:tr>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50800">
                          <a:solidFill>
                            <a:srgbClr val="000000"/>
                          </a:solidFill>
                        </a:lnT>
                        <a:lnB w="889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889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889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50800">
                          <a:solidFill>
                            <a:srgbClr val="000000"/>
                          </a:solidFill>
                        </a:lnT>
                        <a:lnB w="88900">
                          <a:solidFill>
                            <a:srgbClr val="000000"/>
                          </a:solidFill>
                        </a:lnB>
                        <a:solidFill>
                          <a:srgbClr val="FFFFFF">
                            <a:alpha val="70000"/>
                          </a:srgbClr>
                        </a:solidFill>
                      </a:tcPr>
                    </a:tc>
                    <a:extLst>
                      <a:ext uri="{0D108BD9-81ED-4DB2-BD59-A6C34878D82A}">
                        <a16:rowId xmlns:a16="http://schemas.microsoft.com/office/drawing/2014/main" val="10003"/>
                      </a:ext>
                    </a:extLst>
                  </a:tr>
                </a:tbl>
              </a:graphicData>
            </a:graphic>
          </p:graphicFrame>
          <p:graphicFrame>
            <p:nvGraphicFramePr>
              <p:cNvPr id="945" name="Table"/>
              <p:cNvGraphicFramePr/>
              <p:nvPr/>
            </p:nvGraphicFramePr>
            <p:xfrm>
              <a:off x="4486275" y="73545"/>
              <a:ext cx="4504662" cy="4504662"/>
            </p:xfrm>
            <a:graphic>
              <a:graphicData uri="http://schemas.openxmlformats.org/drawingml/2006/table">
                <a:tbl>
                  <a:tblPr>
                    <a:tableStyleId>{4C3C2611-4C71-4FC5-86AE-919BDF0F9419}</a:tableStyleId>
                  </a:tblPr>
                  <a:tblGrid>
                    <a:gridCol w="1110290">
                      <a:extLst>
                        <a:ext uri="{9D8B030D-6E8A-4147-A177-3AD203B41FA5}">
                          <a16:colId xmlns:a16="http://schemas.microsoft.com/office/drawing/2014/main" val="20000"/>
                        </a:ext>
                      </a:extLst>
                    </a:gridCol>
                    <a:gridCol w="1110290">
                      <a:extLst>
                        <a:ext uri="{9D8B030D-6E8A-4147-A177-3AD203B41FA5}">
                          <a16:colId xmlns:a16="http://schemas.microsoft.com/office/drawing/2014/main" val="20001"/>
                        </a:ext>
                      </a:extLst>
                    </a:gridCol>
                    <a:gridCol w="1110290">
                      <a:extLst>
                        <a:ext uri="{9D8B030D-6E8A-4147-A177-3AD203B41FA5}">
                          <a16:colId xmlns:a16="http://schemas.microsoft.com/office/drawing/2014/main" val="20002"/>
                        </a:ext>
                      </a:extLst>
                    </a:gridCol>
                    <a:gridCol w="1110290">
                      <a:extLst>
                        <a:ext uri="{9D8B030D-6E8A-4147-A177-3AD203B41FA5}">
                          <a16:colId xmlns:a16="http://schemas.microsoft.com/office/drawing/2014/main" val="20003"/>
                        </a:ext>
                      </a:extLst>
                    </a:gridCol>
                  </a:tblGrid>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889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889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889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889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2"/>
                      </a:ext>
                    </a:extLst>
                  </a:tr>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50800">
                          <a:solidFill>
                            <a:srgbClr val="000000"/>
                          </a:solidFill>
                        </a:lnT>
                        <a:lnB w="889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889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889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50800">
                          <a:solidFill>
                            <a:srgbClr val="000000"/>
                          </a:solidFill>
                        </a:lnT>
                        <a:lnB w="88900">
                          <a:solidFill>
                            <a:srgbClr val="000000"/>
                          </a:solidFill>
                        </a:lnB>
                        <a:solidFill>
                          <a:srgbClr val="FFFFFF">
                            <a:alpha val="70000"/>
                          </a:srgbClr>
                        </a:solidFill>
                      </a:tcPr>
                    </a:tc>
                    <a:extLst>
                      <a:ext uri="{0D108BD9-81ED-4DB2-BD59-A6C34878D82A}">
                        <a16:rowId xmlns:a16="http://schemas.microsoft.com/office/drawing/2014/main" val="10003"/>
                      </a:ext>
                    </a:extLst>
                  </a:tr>
                </a:tbl>
              </a:graphicData>
            </a:graphic>
          </p:graphicFrame>
          <p:graphicFrame>
            <p:nvGraphicFramePr>
              <p:cNvPr id="946" name="Table"/>
              <p:cNvGraphicFramePr/>
              <p:nvPr/>
            </p:nvGraphicFramePr>
            <p:xfrm>
              <a:off x="73545" y="73545"/>
              <a:ext cx="4504662" cy="4504662"/>
            </p:xfrm>
            <a:graphic>
              <a:graphicData uri="http://schemas.openxmlformats.org/drawingml/2006/table">
                <a:tbl>
                  <a:tblPr>
                    <a:tableStyleId>{4C3C2611-4C71-4FC5-86AE-919BDF0F9419}</a:tableStyleId>
                  </a:tblPr>
                  <a:tblGrid>
                    <a:gridCol w="4441161">
                      <a:extLst>
                        <a:ext uri="{9D8B030D-6E8A-4147-A177-3AD203B41FA5}">
                          <a16:colId xmlns:a16="http://schemas.microsoft.com/office/drawing/2014/main" val="20000"/>
                        </a:ext>
                      </a:extLst>
                    </a:gridCol>
                  </a:tblGrid>
                  <a:tr h="4441161">
                    <a:tc>
                      <a:txBody>
                        <a:bodyPr/>
                        <a:lstStyle/>
                        <a:p>
                          <a:pPr>
                            <a:defRPr sz="5000"/>
                          </a:pPr>
                          <a:endParaRPr/>
                        </a:p>
                      </a:txBody>
                      <a:tcPr marL="0" marR="0" marT="0" marB="0" horzOverflow="overflow">
                        <a:lnL w="88900">
                          <a:solidFill>
                            <a:srgbClr val="000000"/>
                          </a:solidFill>
                          <a:miter lim="400000"/>
                        </a:lnL>
                        <a:lnR w="88900">
                          <a:solidFill>
                            <a:srgbClr val="000000"/>
                          </a:solidFill>
                        </a:lnR>
                        <a:lnT w="88900">
                          <a:solidFill>
                            <a:srgbClr val="000000"/>
                          </a:solidFill>
                          <a:miter lim="400000"/>
                        </a:lnT>
                        <a:lnB w="88900">
                          <a:solidFill>
                            <a:srgbClr val="000000"/>
                          </a:solidFill>
                        </a:lnB>
                        <a:solidFill>
                          <a:srgbClr val="FFFFFF">
                            <a:alpha val="70000"/>
                          </a:srgbClr>
                        </a:solidFill>
                      </a:tcPr>
                    </a:tc>
                    <a:extLst>
                      <a:ext uri="{0D108BD9-81ED-4DB2-BD59-A6C34878D82A}">
                        <a16:rowId xmlns:a16="http://schemas.microsoft.com/office/drawing/2014/main" val="10000"/>
                      </a:ext>
                    </a:extLst>
                  </a:tr>
                </a:tbl>
              </a:graphicData>
            </a:graphic>
          </p:graphicFrame>
          <p:graphicFrame>
            <p:nvGraphicFramePr>
              <p:cNvPr id="947" name="Table"/>
              <p:cNvGraphicFramePr/>
              <p:nvPr/>
            </p:nvGraphicFramePr>
            <p:xfrm>
              <a:off x="73545" y="4486275"/>
              <a:ext cx="4504662" cy="4504662"/>
            </p:xfrm>
            <a:graphic>
              <a:graphicData uri="http://schemas.openxmlformats.org/drawingml/2006/table">
                <a:tbl>
                  <a:tblPr>
                    <a:tableStyleId>{4C3C2611-4C71-4FC5-86AE-919BDF0F9419}</a:tableStyleId>
                  </a:tblPr>
                  <a:tblGrid>
                    <a:gridCol w="1110290">
                      <a:extLst>
                        <a:ext uri="{9D8B030D-6E8A-4147-A177-3AD203B41FA5}">
                          <a16:colId xmlns:a16="http://schemas.microsoft.com/office/drawing/2014/main" val="20000"/>
                        </a:ext>
                      </a:extLst>
                    </a:gridCol>
                    <a:gridCol w="1110290">
                      <a:extLst>
                        <a:ext uri="{9D8B030D-6E8A-4147-A177-3AD203B41FA5}">
                          <a16:colId xmlns:a16="http://schemas.microsoft.com/office/drawing/2014/main" val="20001"/>
                        </a:ext>
                      </a:extLst>
                    </a:gridCol>
                    <a:gridCol w="1110290">
                      <a:extLst>
                        <a:ext uri="{9D8B030D-6E8A-4147-A177-3AD203B41FA5}">
                          <a16:colId xmlns:a16="http://schemas.microsoft.com/office/drawing/2014/main" val="20002"/>
                        </a:ext>
                      </a:extLst>
                    </a:gridCol>
                    <a:gridCol w="1110290">
                      <a:extLst>
                        <a:ext uri="{9D8B030D-6E8A-4147-A177-3AD203B41FA5}">
                          <a16:colId xmlns:a16="http://schemas.microsoft.com/office/drawing/2014/main" val="20003"/>
                        </a:ext>
                      </a:extLst>
                    </a:gridCol>
                  </a:tblGrid>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889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889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88900">
                          <a:solidFill>
                            <a:srgbClr val="000000"/>
                          </a:solidFill>
                          <a:miter lim="400000"/>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88900">
                          <a:solidFill>
                            <a:srgbClr val="000000"/>
                          </a:solidFill>
                          <a:miter lim="400000"/>
                        </a:lnT>
                        <a:lnB w="50800">
                          <a:solidFill>
                            <a:srgbClr val="000000"/>
                          </a:solidFill>
                        </a:lnB>
                        <a:solidFill>
                          <a:srgbClr val="FFFFFF">
                            <a:alpha val="70000"/>
                          </a:srgbClr>
                        </a:solidFill>
                      </a:tcPr>
                    </a:tc>
                    <a:extLst>
                      <a:ext uri="{0D108BD9-81ED-4DB2-BD59-A6C34878D82A}">
                        <a16:rowId xmlns:a16="http://schemas.microsoft.com/office/drawing/2014/main" val="10000"/>
                      </a:ext>
                    </a:extLst>
                  </a:tr>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1"/>
                      </a:ext>
                    </a:extLst>
                  </a:tr>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508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50800">
                          <a:solidFill>
                            <a:srgbClr val="000000"/>
                          </a:solidFill>
                        </a:lnT>
                        <a:lnB w="50800">
                          <a:solidFill>
                            <a:srgbClr val="000000"/>
                          </a:solidFill>
                        </a:lnB>
                        <a:solidFill>
                          <a:srgbClr val="FFFFFF">
                            <a:alpha val="70000"/>
                          </a:srgbClr>
                        </a:solidFill>
                      </a:tcPr>
                    </a:tc>
                    <a:extLst>
                      <a:ext uri="{0D108BD9-81ED-4DB2-BD59-A6C34878D82A}">
                        <a16:rowId xmlns:a16="http://schemas.microsoft.com/office/drawing/2014/main" val="10002"/>
                      </a:ext>
                    </a:extLst>
                  </a:tr>
                  <a:tr h="1110290">
                    <a:tc>
                      <a:txBody>
                        <a:bodyPr/>
                        <a:lstStyle/>
                        <a:p>
                          <a:pPr>
                            <a:defRPr sz="5000"/>
                          </a:pPr>
                          <a:endParaRPr/>
                        </a:p>
                      </a:txBody>
                      <a:tcPr marL="0" marR="0" marT="0" marB="0" horzOverflow="overflow">
                        <a:lnL w="88900">
                          <a:solidFill>
                            <a:srgbClr val="000000"/>
                          </a:solidFill>
                          <a:miter lim="400000"/>
                        </a:lnL>
                        <a:lnR w="50800">
                          <a:solidFill>
                            <a:srgbClr val="000000"/>
                          </a:solidFill>
                        </a:lnR>
                        <a:lnT w="50800">
                          <a:solidFill>
                            <a:srgbClr val="000000"/>
                          </a:solidFill>
                        </a:lnT>
                        <a:lnB w="889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889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50800">
                          <a:solidFill>
                            <a:srgbClr val="000000"/>
                          </a:solidFill>
                        </a:lnR>
                        <a:lnT w="50800">
                          <a:solidFill>
                            <a:srgbClr val="000000"/>
                          </a:solidFill>
                        </a:lnT>
                        <a:lnB w="88900">
                          <a:solidFill>
                            <a:srgbClr val="000000"/>
                          </a:solidFill>
                        </a:lnB>
                        <a:solidFill>
                          <a:srgbClr val="FFFFFF">
                            <a:alpha val="70000"/>
                          </a:srgbClr>
                        </a:solidFill>
                      </a:tcPr>
                    </a:tc>
                    <a:tc>
                      <a:txBody>
                        <a:bodyPr/>
                        <a:lstStyle/>
                        <a:p>
                          <a:pPr>
                            <a:defRPr sz="5000"/>
                          </a:pPr>
                          <a:endParaRPr/>
                        </a:p>
                      </a:txBody>
                      <a:tcPr marL="0" marR="0" marT="0" marB="0" horzOverflow="overflow">
                        <a:lnL w="50800">
                          <a:solidFill>
                            <a:srgbClr val="000000"/>
                          </a:solidFill>
                        </a:lnL>
                        <a:lnR w="88900">
                          <a:solidFill>
                            <a:srgbClr val="000000"/>
                          </a:solidFill>
                        </a:lnR>
                        <a:lnT w="50800">
                          <a:solidFill>
                            <a:srgbClr val="000000"/>
                          </a:solidFill>
                        </a:lnT>
                        <a:lnB w="88900">
                          <a:solidFill>
                            <a:srgbClr val="000000"/>
                          </a:solidFill>
                        </a:lnB>
                        <a:solidFill>
                          <a:srgbClr val="FFFFFF">
                            <a:alpha val="70000"/>
                          </a:srgbClr>
                        </a:solidFill>
                      </a:tcPr>
                    </a:tc>
                    <a:extLst>
                      <a:ext uri="{0D108BD9-81ED-4DB2-BD59-A6C34878D82A}">
                        <a16:rowId xmlns:a16="http://schemas.microsoft.com/office/drawing/2014/main" val="10003"/>
                      </a:ext>
                    </a:extLst>
                  </a:tr>
                </a:tbl>
              </a:graphicData>
            </a:graphic>
          </p:graphicFrame>
        </p:grpSp>
        <p:grpSp>
          <p:nvGrpSpPr>
            <p:cNvPr id="964" name="Group"/>
            <p:cNvGrpSpPr/>
            <p:nvPr/>
          </p:nvGrpSpPr>
          <p:grpSpPr>
            <a:xfrm>
              <a:off x="1810049" y="4556010"/>
              <a:ext cx="5899976" cy="3880345"/>
              <a:chOff x="0" y="0"/>
              <a:chExt cx="5899974" cy="3880344"/>
            </a:xfrm>
          </p:grpSpPr>
          <p:grpSp>
            <p:nvGrpSpPr>
              <p:cNvPr id="953" name="Group"/>
              <p:cNvGrpSpPr/>
              <p:nvPr/>
            </p:nvGrpSpPr>
            <p:grpSpPr>
              <a:xfrm>
                <a:off x="3455862" y="1182269"/>
                <a:ext cx="2444113" cy="1852302"/>
                <a:chOff x="0" y="0"/>
                <a:chExt cx="2444111" cy="1852301"/>
              </a:xfrm>
            </p:grpSpPr>
            <p:sp>
              <p:nvSpPr>
                <p:cNvPr id="949" name="Line"/>
                <p:cNvSpPr/>
                <p:nvPr/>
              </p:nvSpPr>
              <p:spPr>
                <a:xfrm flipV="1">
                  <a:off x="1742200" y="545879"/>
                  <a:ext cx="701912" cy="1061292"/>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950" name="Line"/>
                <p:cNvSpPr/>
                <p:nvPr/>
              </p:nvSpPr>
              <p:spPr>
                <a:xfrm flipH="1" flipV="1">
                  <a:off x="837953" y="0"/>
                  <a:ext cx="922310" cy="1588467"/>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951" name="Line"/>
                <p:cNvSpPr/>
                <p:nvPr/>
              </p:nvSpPr>
              <p:spPr>
                <a:xfrm flipH="1" flipV="1">
                  <a:off x="-1" y="1060431"/>
                  <a:ext cx="1760265" cy="528035"/>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952" name="Circle"/>
                <p:cNvSpPr/>
                <p:nvPr/>
              </p:nvSpPr>
              <p:spPr>
                <a:xfrm rot="21540000">
                  <a:off x="1456742" y="1290668"/>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grpSp>
            <p:nvGrpSpPr>
              <p:cNvPr id="958" name="Group"/>
              <p:cNvGrpSpPr/>
              <p:nvPr/>
            </p:nvGrpSpPr>
            <p:grpSpPr>
              <a:xfrm>
                <a:off x="-1" y="0"/>
                <a:ext cx="1438849" cy="2119015"/>
                <a:chOff x="0" y="0"/>
                <a:chExt cx="1438847" cy="2119014"/>
              </a:xfrm>
            </p:grpSpPr>
            <p:sp>
              <p:nvSpPr>
                <p:cNvPr id="954" name="Line"/>
                <p:cNvSpPr/>
                <p:nvPr/>
              </p:nvSpPr>
              <p:spPr>
                <a:xfrm flipV="1">
                  <a:off x="494004" y="1745888"/>
                  <a:ext cx="944844" cy="12893"/>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955" name="Line"/>
                <p:cNvSpPr/>
                <p:nvPr/>
              </p:nvSpPr>
              <p:spPr>
                <a:xfrm flipV="1">
                  <a:off x="519571" y="826375"/>
                  <a:ext cx="514992" cy="937144"/>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956" name="Line"/>
                <p:cNvSpPr/>
                <p:nvPr/>
              </p:nvSpPr>
              <p:spPr>
                <a:xfrm flipH="1" flipV="1">
                  <a:off x="-1" y="0"/>
                  <a:ext cx="519574" cy="1763520"/>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957" name="Circle"/>
                <p:cNvSpPr/>
                <p:nvPr/>
              </p:nvSpPr>
              <p:spPr>
                <a:xfrm rot="3329916">
                  <a:off x="243472" y="1453469"/>
                  <a:ext cx="556817"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grpSp>
            <p:nvGrpSpPr>
              <p:cNvPr id="963" name="Group"/>
              <p:cNvGrpSpPr/>
              <p:nvPr/>
            </p:nvGrpSpPr>
            <p:grpSpPr>
              <a:xfrm>
                <a:off x="2095143" y="1956808"/>
                <a:ext cx="2420826" cy="1923537"/>
                <a:chOff x="0" y="0"/>
                <a:chExt cx="2420825" cy="1923535"/>
              </a:xfrm>
            </p:grpSpPr>
            <p:sp>
              <p:nvSpPr>
                <p:cNvPr id="959" name="Line"/>
                <p:cNvSpPr/>
                <p:nvPr/>
              </p:nvSpPr>
              <p:spPr>
                <a:xfrm flipV="1">
                  <a:off x="1656158" y="0"/>
                  <a:ext cx="764668" cy="1675874"/>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960" name="Line"/>
                <p:cNvSpPr/>
                <p:nvPr/>
              </p:nvSpPr>
              <p:spPr>
                <a:xfrm flipH="1" flipV="1">
                  <a:off x="814528" y="29858"/>
                  <a:ext cx="859692" cy="1627312"/>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961" name="Line"/>
                <p:cNvSpPr/>
                <p:nvPr/>
              </p:nvSpPr>
              <p:spPr>
                <a:xfrm flipH="1" flipV="1">
                  <a:off x="0" y="890151"/>
                  <a:ext cx="1674222" cy="767018"/>
                </a:xfrm>
                <a:prstGeom prst="line">
                  <a:avLst/>
                </a:prstGeom>
                <a:noFill/>
                <a:ln w="50800" cap="flat">
                  <a:solidFill>
                    <a:schemeClr val="accent1"/>
                  </a:solidFill>
                  <a:prstDash val="solid"/>
                  <a:round/>
                  <a:tailEnd type="triangle" w="med" len="med"/>
                </a:ln>
                <a:effectLst/>
              </p:spPr>
              <p:txBody>
                <a:bodyPr wrap="square" lIns="121919" tIns="121919" rIns="121919" bIns="121919" numCol="1" anchor="t">
                  <a:noAutofit/>
                </a:bodyPr>
                <a:lstStyle/>
                <a:p>
                  <a:pPr>
                    <a:defRPr>
                      <a:solidFill>
                        <a:srgbClr val="FFFFFF"/>
                      </a:solidFill>
                    </a:defRPr>
                  </a:pPr>
                  <a:endParaRPr/>
                </a:p>
              </p:txBody>
            </p:sp>
            <p:sp>
              <p:nvSpPr>
                <p:cNvPr id="962" name="Circle"/>
                <p:cNvSpPr/>
                <p:nvPr/>
              </p:nvSpPr>
              <p:spPr>
                <a:xfrm rot="21540000">
                  <a:off x="1364939" y="1361902"/>
                  <a:ext cx="556816" cy="556817"/>
                </a:xfrm>
                <a:prstGeom prst="ellipse">
                  <a:avLst/>
                </a:prstGeom>
                <a:solidFill>
                  <a:srgbClr val="FFFFFF"/>
                </a:solidFill>
                <a:ln w="88900" cap="flat">
                  <a:solidFill>
                    <a:schemeClr val="accent1"/>
                  </a:solidFill>
                  <a:prstDash val="solid"/>
                  <a:round/>
                </a:ln>
                <a:effectLst/>
              </p:spPr>
              <p:txBody>
                <a:bodyPr wrap="square" lIns="121919" tIns="121919" rIns="121919" bIns="121919" numCol="1" anchor="t">
                  <a:noAutofit/>
                </a:bodyPr>
                <a:lstStyle/>
                <a:p>
                  <a:endParaRPr/>
                </a:p>
              </p:txBody>
            </p:sp>
          </p:grpSp>
        </p:grpSp>
        <p:sp>
          <p:nvSpPr>
            <p:cNvPr id="965" name="Shape"/>
            <p:cNvSpPr/>
            <p:nvPr/>
          </p:nvSpPr>
          <p:spPr>
            <a:xfrm>
              <a:off x="2768029" y="4066043"/>
              <a:ext cx="2184463" cy="2408570"/>
            </a:xfrm>
            <a:custGeom>
              <a:avLst/>
              <a:gdLst/>
              <a:ahLst/>
              <a:cxnLst>
                <a:cxn ang="0">
                  <a:pos x="wd2" y="hd2"/>
                </a:cxn>
                <a:cxn ang="5400000">
                  <a:pos x="wd2" y="hd2"/>
                </a:cxn>
                <a:cxn ang="10800000">
                  <a:pos x="wd2" y="hd2"/>
                </a:cxn>
                <a:cxn ang="16200000">
                  <a:pos x="wd2" y="hd2"/>
                </a:cxn>
              </a:cxnLst>
              <a:rect l="0" t="0" r="r" b="b"/>
              <a:pathLst>
                <a:path w="21600" h="21600" extrusionOk="0">
                  <a:moveTo>
                    <a:pt x="11379" y="14303"/>
                  </a:moveTo>
                  <a:lnTo>
                    <a:pt x="5736" y="21600"/>
                  </a:lnTo>
                  <a:lnTo>
                    <a:pt x="0" y="8236"/>
                  </a:lnTo>
                  <a:lnTo>
                    <a:pt x="6607" y="0"/>
                  </a:lnTo>
                  <a:lnTo>
                    <a:pt x="21600" y="2925"/>
                  </a:lnTo>
                  <a:lnTo>
                    <a:pt x="8485" y="7539"/>
                  </a:lnTo>
                  <a:lnTo>
                    <a:pt x="11379" y="14303"/>
                  </a:lnTo>
                  <a:close/>
                </a:path>
              </a:pathLst>
            </a:custGeom>
            <a:solidFill>
              <a:schemeClr val="accent3">
                <a:lumOff val="22941"/>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sp>
          <p:nvSpPr>
            <p:cNvPr id="966" name="Shape"/>
            <p:cNvSpPr/>
            <p:nvPr/>
          </p:nvSpPr>
          <p:spPr>
            <a:xfrm>
              <a:off x="1013164" y="1123302"/>
              <a:ext cx="7696558" cy="7437721"/>
            </a:xfrm>
            <a:custGeom>
              <a:avLst/>
              <a:gdLst/>
              <a:ahLst/>
              <a:cxnLst>
                <a:cxn ang="0">
                  <a:pos x="wd2" y="hd2"/>
                </a:cxn>
                <a:cxn ang="5400000">
                  <a:pos x="wd2" y="hd2"/>
                </a:cxn>
                <a:cxn ang="10800000">
                  <a:pos x="wd2" y="hd2"/>
                </a:cxn>
                <a:cxn ang="16200000">
                  <a:pos x="wd2" y="hd2"/>
                </a:cxn>
              </a:cxnLst>
              <a:rect l="0" t="0" r="r" b="b"/>
              <a:pathLst>
                <a:path w="21600" h="21600" extrusionOk="0">
                  <a:moveTo>
                    <a:pt x="153" y="11371"/>
                  </a:moveTo>
                  <a:lnTo>
                    <a:pt x="4907" y="16562"/>
                  </a:lnTo>
                  <a:lnTo>
                    <a:pt x="2959" y="18818"/>
                  </a:lnTo>
                  <a:lnTo>
                    <a:pt x="12750" y="20607"/>
                  </a:lnTo>
                  <a:lnTo>
                    <a:pt x="19401" y="16543"/>
                  </a:lnTo>
                  <a:lnTo>
                    <a:pt x="18004" y="11872"/>
                  </a:lnTo>
                  <a:lnTo>
                    <a:pt x="11590" y="10736"/>
                  </a:lnTo>
                  <a:lnTo>
                    <a:pt x="11709" y="4998"/>
                  </a:lnTo>
                  <a:lnTo>
                    <a:pt x="17968" y="0"/>
                  </a:lnTo>
                  <a:lnTo>
                    <a:pt x="19517" y="5262"/>
                  </a:lnTo>
                  <a:lnTo>
                    <a:pt x="16008" y="9303"/>
                  </a:lnTo>
                  <a:lnTo>
                    <a:pt x="21600" y="10869"/>
                  </a:lnTo>
                  <a:lnTo>
                    <a:pt x="21480" y="21600"/>
                  </a:lnTo>
                  <a:lnTo>
                    <a:pt x="0" y="21551"/>
                  </a:lnTo>
                  <a:lnTo>
                    <a:pt x="153" y="11371"/>
                  </a:lnTo>
                  <a:close/>
                </a:path>
              </a:pathLst>
            </a:custGeom>
            <a:solidFill>
              <a:schemeClr val="accent1">
                <a:lumOff val="23725"/>
              </a:schemeClr>
            </a:solidFill>
            <a:ln w="88900" cap="flat">
              <a:solidFill>
                <a:schemeClr val="accent1"/>
              </a:solidFill>
              <a:prstDash val="solid"/>
              <a:round/>
            </a:ln>
            <a:effectLst/>
          </p:spPr>
          <p:txBody>
            <a:bodyPr wrap="square" lIns="121919" tIns="121919" rIns="121919" bIns="121919" numCol="1" anchor="t">
              <a:noAutofit/>
            </a:bodyPr>
            <a:lstStyle/>
            <a:p>
              <a:pPr>
                <a:defRPr>
                  <a:solidFill>
                    <a:srgbClr val="FFFFFF"/>
                  </a:solidFill>
                </a:defRPr>
              </a:pPr>
              <a:endParaRPr/>
            </a:p>
          </p:txBody>
        </p:sp>
      </p:grpSp>
      <p:sp>
        <p:nvSpPr>
          <p:cNvPr id="968" name="Circle"/>
          <p:cNvSpPr/>
          <p:nvPr/>
        </p:nvSpPr>
        <p:spPr>
          <a:xfrm rot="21497194">
            <a:off x="20309992" y="9617475"/>
            <a:ext cx="762001" cy="762001"/>
          </a:xfrm>
          <a:prstGeom prst="ellipse">
            <a:avLst/>
          </a:prstGeom>
          <a:ln w="88900">
            <a:solidFill>
              <a:srgbClr val="8C3A38"/>
            </a:solidFill>
          </a:ln>
        </p:spPr>
        <p:txBody>
          <a:bodyPr lIns="121919" tIns="121919" rIns="121919" bIns="121919"/>
          <a:lstStyle/>
          <a:p>
            <a:pPr>
              <a:defRPr>
                <a:solidFill>
                  <a:srgbClr val="FFFFFF"/>
                </a:solidFill>
              </a:defRPr>
            </a:pPr>
            <a:endParaRPr/>
          </a:p>
        </p:txBody>
      </p:sp>
      <p:sp>
        <p:nvSpPr>
          <p:cNvPr id="969" name="Circle"/>
          <p:cNvSpPr/>
          <p:nvPr/>
        </p:nvSpPr>
        <p:spPr>
          <a:xfrm rot="21497194">
            <a:off x="15833242" y="9503175"/>
            <a:ext cx="762001" cy="762001"/>
          </a:xfrm>
          <a:prstGeom prst="ellipse">
            <a:avLst/>
          </a:prstGeom>
          <a:ln w="88900">
            <a:solidFill>
              <a:srgbClr val="8C3A38"/>
            </a:solidFill>
          </a:ln>
        </p:spPr>
        <p:txBody>
          <a:bodyPr lIns="121919" tIns="121919" rIns="121919" bIns="121919"/>
          <a:lstStyle/>
          <a:p>
            <a:pPr>
              <a:defRPr>
                <a:solidFill>
                  <a:srgbClr val="FFFFFF"/>
                </a:solidFill>
              </a:defRPr>
            </a:pPr>
            <a:endParaRPr/>
          </a:p>
        </p:txBody>
      </p:sp>
      <p:sp>
        <p:nvSpPr>
          <p:cNvPr id="970" name="Circle"/>
          <p:cNvSpPr/>
          <p:nvPr/>
        </p:nvSpPr>
        <p:spPr>
          <a:xfrm rot="21497194">
            <a:off x="15471292" y="8703075"/>
            <a:ext cx="762001" cy="762001"/>
          </a:xfrm>
          <a:prstGeom prst="ellipse">
            <a:avLst/>
          </a:prstGeom>
          <a:ln w="88900">
            <a:solidFill>
              <a:srgbClr val="8C3A38"/>
            </a:solidFill>
          </a:ln>
        </p:spPr>
        <p:txBody>
          <a:bodyPr lIns="121919" tIns="121919" rIns="121919" bIns="121919"/>
          <a:lstStyle/>
          <a:p>
            <a:pPr>
              <a:defRPr>
                <a:solidFill>
                  <a:srgbClr val="FFFFFF"/>
                </a:solidFill>
              </a:defRPr>
            </a:pPr>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 name="dgi_0022_nolighting.png" descr="dgi_0022_no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975" name="Indirect Diffuse"/>
          <p:cNvSpPr txBox="1">
            <a:spLocks noGrp="1"/>
          </p:cNvSpPr>
          <p:nvPr>
            <p:ph type="body" idx="14"/>
          </p:nvPr>
        </p:nvSpPr>
        <p:spPr>
          <a:prstGeom prst="rect">
            <a:avLst/>
          </a:prstGeom>
        </p:spPr>
        <p:txBody>
          <a:bodyPr/>
          <a:lstStyle/>
          <a:p>
            <a:r>
              <a:t>Indirect Diffuse</a:t>
            </a:r>
          </a:p>
        </p:txBody>
      </p:sp>
      <p:pic>
        <p:nvPicPr>
          <p:cNvPr id="976"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0" name="dgi_0023_lighting.png" descr="dgi_0023_lighting.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981" name="Indirect Diffuse"/>
          <p:cNvSpPr txBox="1">
            <a:spLocks noGrp="1"/>
          </p:cNvSpPr>
          <p:nvPr>
            <p:ph type="body" idx="14"/>
          </p:nvPr>
        </p:nvSpPr>
        <p:spPr>
          <a:prstGeom prst="rect">
            <a:avLst/>
          </a:prstGeom>
        </p:spPr>
        <p:txBody>
          <a:bodyPr/>
          <a:lstStyle/>
          <a:p>
            <a:r>
              <a:t>Indirect Diffuse</a:t>
            </a:r>
          </a:p>
        </p:txBody>
      </p:sp>
      <p:pic>
        <p:nvPicPr>
          <p:cNvPr id="982"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6" name="dgi_0024_directlightonly.png" descr="dgi_0024_directlightonly.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987" name="Rectangle"/>
          <p:cNvSpPr txBox="1">
            <a:spLocks noGrp="1"/>
          </p:cNvSpPr>
          <p:nvPr>
            <p:ph type="body" idx="14"/>
          </p:nvPr>
        </p:nvSpPr>
        <p:spPr>
          <a:prstGeom prst="rect">
            <a:avLst/>
          </a:prstGeom>
        </p:spPr>
        <p:txBody>
          <a:bodyPr/>
          <a:lstStyle/>
          <a:p>
            <a:endParaRPr/>
          </a:p>
        </p:txBody>
      </p:sp>
      <p:sp>
        <p:nvSpPr>
          <p:cNvPr id="988" name="Direct lighting"/>
          <p:cNvSpPr txBox="1">
            <a:spLocks noGrp="1"/>
          </p:cNvSpPr>
          <p:nvPr>
            <p:ph type="body" idx="15"/>
          </p:nvPr>
        </p:nvSpPr>
        <p:spPr>
          <a:prstGeom prst="rect">
            <a:avLst/>
          </a:prstGeom>
        </p:spPr>
        <p:txBody>
          <a:bodyPr/>
          <a:lstStyle/>
          <a:p>
            <a:r>
              <a:t>Direct lighting</a:t>
            </a:r>
          </a:p>
        </p:txBody>
      </p:sp>
      <p:pic>
        <p:nvPicPr>
          <p:cNvPr id="989"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 name="dgi_0025_fulllighting_noreflection.png" descr="dgi_0025_fulllighting_noreflection.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994" name="Rectangle"/>
          <p:cNvSpPr txBox="1">
            <a:spLocks noGrp="1"/>
          </p:cNvSpPr>
          <p:nvPr>
            <p:ph type="body" idx="14"/>
          </p:nvPr>
        </p:nvSpPr>
        <p:spPr>
          <a:prstGeom prst="rect">
            <a:avLst/>
          </a:prstGeom>
        </p:spPr>
        <p:txBody>
          <a:bodyPr/>
          <a:lstStyle/>
          <a:p>
            <a:endParaRPr/>
          </a:p>
        </p:txBody>
      </p:sp>
      <p:sp>
        <p:nvSpPr>
          <p:cNvPr id="995" name="Final lighting without reflections"/>
          <p:cNvSpPr txBox="1">
            <a:spLocks noGrp="1"/>
          </p:cNvSpPr>
          <p:nvPr>
            <p:ph type="body" idx="15"/>
          </p:nvPr>
        </p:nvSpPr>
        <p:spPr>
          <a:prstGeom prst="rect">
            <a:avLst/>
          </a:prstGeom>
        </p:spPr>
        <p:txBody>
          <a:bodyPr/>
          <a:lstStyle/>
          <a:p>
            <a:r>
              <a:t>Final lighting without reflections</a:t>
            </a:r>
          </a:p>
        </p:txBody>
      </p:sp>
      <p:pic>
        <p:nvPicPr>
          <p:cNvPr id="996"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0" name="dgi_0026_fulllighting.png" descr="dgi_0026_fulllighting.png"/>
          <p:cNvPicPr>
            <a:picLocks noGrp="1" noChangeAspect="1"/>
          </p:cNvPicPr>
          <p:nvPr>
            <p:ph type="pic" idx="13"/>
          </p:nvPr>
        </p:nvPicPr>
        <p:blipFill>
          <a:blip r:embed="rId3"/>
          <a:srcRect l="17" r="17"/>
          <a:stretch>
            <a:fillRect/>
          </a:stretch>
        </p:blipFill>
        <p:spPr>
          <a:xfrm>
            <a:off x="-1" y="-1"/>
            <a:ext cx="24375533" cy="13716001"/>
          </a:xfrm>
          <a:prstGeom prst="rect">
            <a:avLst/>
          </a:prstGeom>
        </p:spPr>
      </p:pic>
      <p:sp>
        <p:nvSpPr>
          <p:cNvPr id="1001" name="Rectangle"/>
          <p:cNvSpPr txBox="1">
            <a:spLocks noGrp="1"/>
          </p:cNvSpPr>
          <p:nvPr>
            <p:ph type="body" idx="14"/>
          </p:nvPr>
        </p:nvSpPr>
        <p:spPr>
          <a:prstGeom prst="rect">
            <a:avLst/>
          </a:prstGeom>
        </p:spPr>
        <p:txBody>
          <a:bodyPr/>
          <a:lstStyle/>
          <a:p>
            <a:endParaRPr/>
          </a:p>
        </p:txBody>
      </p:sp>
      <p:sp>
        <p:nvSpPr>
          <p:cNvPr id="1002" name="Final Lighting"/>
          <p:cNvSpPr txBox="1">
            <a:spLocks noGrp="1"/>
          </p:cNvSpPr>
          <p:nvPr>
            <p:ph type="body" idx="15"/>
          </p:nvPr>
        </p:nvSpPr>
        <p:spPr>
          <a:prstGeom prst="rect">
            <a:avLst/>
          </a:prstGeom>
        </p:spPr>
        <p:txBody>
          <a:bodyPr/>
          <a:lstStyle/>
          <a:p>
            <a:r>
              <a:t>Final Lighting</a:t>
            </a:r>
          </a:p>
        </p:txBody>
      </p:sp>
      <p:pic>
        <p:nvPicPr>
          <p:cNvPr id="1003"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7" name="dgi_0027_final.png" descr="dgi_0027_final.png"/>
          <p:cNvPicPr>
            <a:picLocks noGrp="1" noChangeAspect="1"/>
          </p:cNvPicPr>
          <p:nvPr>
            <p:ph type="pic" idx="13"/>
          </p:nvPr>
        </p:nvPicPr>
        <p:blipFill>
          <a:blip r:embed="rId3"/>
          <a:srcRect l="17" r="17"/>
          <a:stretch>
            <a:fillRect/>
          </a:stretch>
        </p:blipFill>
        <p:spPr>
          <a:xfrm>
            <a:off x="-1" y="-1"/>
            <a:ext cx="24375533" cy="13716001"/>
          </a:xfrm>
          <a:prstGeom prst="rect">
            <a:avLst/>
          </a:prstGeom>
        </p:spPr>
      </p:pic>
      <p:sp>
        <p:nvSpPr>
          <p:cNvPr id="1008" name="Rectangle"/>
          <p:cNvSpPr txBox="1">
            <a:spLocks noGrp="1"/>
          </p:cNvSpPr>
          <p:nvPr>
            <p:ph type="body" idx="14"/>
          </p:nvPr>
        </p:nvSpPr>
        <p:spPr>
          <a:prstGeom prst="rect">
            <a:avLst/>
          </a:prstGeom>
        </p:spPr>
        <p:txBody>
          <a:bodyPr/>
          <a:lstStyle/>
          <a:p>
            <a:endParaRPr/>
          </a:p>
        </p:txBody>
      </p:sp>
      <p:sp>
        <p:nvSpPr>
          <p:cNvPr id="1009" name="Text"/>
          <p:cNvSpPr txBox="1">
            <a:spLocks noGrp="1"/>
          </p:cNvSpPr>
          <p:nvPr>
            <p:ph type="body" idx="15"/>
          </p:nvPr>
        </p:nvSpPr>
        <p:spPr>
          <a:prstGeom prst="rect">
            <a:avLst/>
          </a:prstGeom>
        </p:spPr>
        <p:txBody>
          <a:bodyPr/>
          <a:lstStyle/>
          <a:p>
            <a:endParaRPr/>
          </a:p>
        </p:txBody>
      </p:sp>
      <p:pic>
        <p:nvPicPr>
          <p:cNvPr id="1010" name="Picture 6" descr="Picture 6"/>
          <p:cNvPicPr>
            <a:picLocks noGrp="1" noChangeAspect="1"/>
          </p:cNvPicPr>
          <p:nvPr>
            <p:ph type="pic" idx="16"/>
          </p:nvPr>
        </p:nvPicPr>
        <p:blipFill>
          <a:blip r:embed="rId4"/>
          <a:stretch>
            <a:fillRect/>
          </a:stretch>
        </p:blipFill>
        <p:spPr>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4" name="random_005.png" descr="random_005.png"/>
          <p:cNvPicPr>
            <a:picLocks noGrp="1" noChangeAspect="1"/>
          </p:cNvPicPr>
          <p:nvPr>
            <p:ph type="pic" idx="13"/>
          </p:nvPr>
        </p:nvPicPr>
        <p:blipFill>
          <a:blip r:embed="rId2"/>
          <a:srcRect l="17" r="17"/>
          <a:stretch>
            <a:fillRect/>
          </a:stretch>
        </p:blipFill>
        <p:spPr>
          <a:xfrm>
            <a:off x="-1" y="-1"/>
            <a:ext cx="24375534" cy="13716001"/>
          </a:xfrm>
          <a:prstGeom prst="rect">
            <a:avLst/>
          </a:prstGeom>
        </p:spPr>
      </p:pic>
      <p:sp>
        <p:nvSpPr>
          <p:cNvPr id="1015" name="Easy access to state of the art GPU raytracing via DXR…"/>
          <p:cNvSpPr txBox="1">
            <a:spLocks noGrp="1"/>
          </p:cNvSpPr>
          <p:nvPr>
            <p:ph type="body" idx="14"/>
          </p:nvPr>
        </p:nvSpPr>
        <p:spPr>
          <a:prstGeom prst="rect">
            <a:avLst/>
          </a:prstGeom>
          <a:effectLst>
            <a:outerShdw dist="38100" dir="5400000" rotWithShape="0">
              <a:srgbClr val="000000"/>
            </a:outerShdw>
          </a:effectLst>
        </p:spPr>
        <p:txBody>
          <a:bodyPr/>
          <a:lstStyle/>
          <a:p>
            <a:pPr marL="621631" indent="-621631">
              <a:buSzPct val="100000"/>
              <a:buChar char="-"/>
            </a:pPr>
            <a:r>
              <a:t>Easy access to state of the art GPU raytracing via DXR</a:t>
            </a:r>
          </a:p>
          <a:p>
            <a:pPr marL="621631" indent="-621631">
              <a:buSzPct val="100000"/>
              <a:buChar char="-"/>
            </a:pPr>
            <a:r>
              <a:t>Performance is getting there</a:t>
            </a:r>
          </a:p>
          <a:p>
            <a:pPr marL="621631" indent="-621631">
              <a:buSzPct val="100000"/>
              <a:buChar char="-"/>
            </a:pPr>
            <a:r>
              <a:t>Easy to prototype algorithms that don’t fit to rasterisation</a:t>
            </a:r>
          </a:p>
          <a:p>
            <a:pPr marL="621631" indent="-621631">
              <a:buSzPct val="100000"/>
              <a:buChar char="-"/>
            </a:pPr>
            <a:r>
              <a:t>Possible to combine with existing low frequency structures</a:t>
            </a:r>
          </a:p>
        </p:txBody>
      </p:sp>
      <p:sp>
        <p:nvSpPr>
          <p:cNvPr id="1016" name="Summary"/>
          <p:cNvSpPr txBox="1">
            <a:spLocks noGrp="1"/>
          </p:cNvSpPr>
          <p:nvPr>
            <p:ph type="body" idx="15"/>
          </p:nvPr>
        </p:nvSpPr>
        <p:spPr>
          <a:prstGeom prst="rect">
            <a:avLst/>
          </a:prstGeom>
          <a:effectLst>
            <a:outerShdw dist="38100" dir="5400000" rotWithShape="0">
              <a:srgbClr val="000000"/>
            </a:outerShdw>
          </a:effectLst>
        </p:spPr>
        <p:txBody>
          <a:bodyPr/>
          <a:lstStyle/>
          <a:p>
            <a:r>
              <a:t>Summary</a:t>
            </a:r>
          </a:p>
        </p:txBody>
      </p:sp>
      <p:pic>
        <p:nvPicPr>
          <p:cNvPr id="1017" name="Picture 6" descr="Picture 6"/>
          <p:cNvPicPr>
            <a:picLocks noGrp="1" noChangeAspect="1"/>
          </p:cNvPicPr>
          <p:nvPr>
            <p:ph type="pic" idx="16"/>
          </p:nvPr>
        </p:nvPicPr>
        <p:blipFill>
          <a:blip r:embed="rId3"/>
          <a:stretch>
            <a:fillRect/>
          </a:stretch>
        </p:blipFill>
        <p:spPr>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9" name="random_013.png" descr="random_013.png"/>
          <p:cNvPicPr>
            <a:picLocks noGrp="1" noChangeAspect="1"/>
          </p:cNvPicPr>
          <p:nvPr>
            <p:ph type="pic" idx="13"/>
          </p:nvPr>
        </p:nvPicPr>
        <p:blipFill>
          <a:blip r:embed="rId2"/>
          <a:srcRect l="17" r="17"/>
          <a:stretch>
            <a:fillRect/>
          </a:stretch>
        </p:blipFill>
        <p:spPr>
          <a:xfrm>
            <a:off x="-1" y="-1"/>
            <a:ext cx="24375534" cy="13716001"/>
          </a:xfrm>
          <a:prstGeom prst="rect">
            <a:avLst/>
          </a:prstGeom>
        </p:spPr>
      </p:pic>
      <p:sp>
        <p:nvSpPr>
          <p:cNvPr id="1020" name="Benjamin Lindquist…"/>
          <p:cNvSpPr txBox="1">
            <a:spLocks noGrp="1"/>
          </p:cNvSpPr>
          <p:nvPr>
            <p:ph type="body" idx="14"/>
          </p:nvPr>
        </p:nvSpPr>
        <p:spPr>
          <a:prstGeom prst="rect">
            <a:avLst/>
          </a:prstGeom>
        </p:spPr>
        <p:txBody>
          <a:bodyPr/>
          <a:lstStyle/>
          <a:p>
            <a:pPr algn="r" defTabSz="1609344">
              <a:defRPr sz="4092"/>
            </a:pPr>
            <a:r>
              <a:t>Benjamin Lindquist</a:t>
            </a:r>
          </a:p>
          <a:p>
            <a:pPr algn="r" defTabSz="1609344">
              <a:defRPr sz="4092"/>
            </a:pPr>
            <a:r>
              <a:t>Janne Pulkkinen</a:t>
            </a:r>
          </a:p>
          <a:p>
            <a:pPr algn="r" defTabSz="1609344">
              <a:defRPr sz="4092"/>
            </a:pPr>
            <a:r>
              <a:t>Juha Sjöholm (NVIDIA)</a:t>
            </a:r>
          </a:p>
          <a:p>
            <a:pPr algn="r" defTabSz="1609344">
              <a:defRPr sz="4092"/>
            </a:pPr>
            <a:r>
              <a:t>Juho Jousmäki</a:t>
            </a:r>
          </a:p>
          <a:p>
            <a:pPr algn="r" defTabSz="1609344">
              <a:defRPr sz="4092"/>
            </a:pPr>
            <a:r>
              <a:t>Pablo Fernandez</a:t>
            </a:r>
          </a:p>
          <a:p>
            <a:pPr algn="r" defTabSz="1609344">
              <a:defRPr sz="4092"/>
            </a:pPr>
            <a:r>
              <a:t>Sami Kastarinen</a:t>
            </a:r>
          </a:p>
          <a:p>
            <a:pPr algn="r" defTabSz="1609344">
              <a:defRPr sz="4092"/>
            </a:pPr>
            <a:r>
              <a:t>Stuart MacDonald </a:t>
            </a:r>
          </a:p>
          <a:p>
            <a:pPr algn="r" defTabSz="1609344">
              <a:defRPr sz="4092"/>
            </a:pPr>
            <a:r>
              <a:t>Teppo Ylitalo</a:t>
            </a:r>
          </a:p>
        </p:txBody>
      </p:sp>
      <p:sp>
        <p:nvSpPr>
          <p:cNvPr id="1021" name="Text"/>
          <p:cNvSpPr txBox="1">
            <a:spLocks noGrp="1"/>
          </p:cNvSpPr>
          <p:nvPr>
            <p:ph type="body" idx="15"/>
          </p:nvPr>
        </p:nvSpPr>
        <p:spPr>
          <a:prstGeom prst="rect">
            <a:avLst/>
          </a:prstGeom>
          <a:effectLst>
            <a:outerShdw dist="38100" dir="5400000" rotWithShape="0">
              <a:srgbClr val="000000"/>
            </a:outerShdw>
          </a:effectLst>
        </p:spPr>
        <p:txBody>
          <a:bodyPr/>
          <a:lstStyle/>
          <a:p>
            <a:endParaRPr/>
          </a:p>
        </p:txBody>
      </p:sp>
      <p:pic>
        <p:nvPicPr>
          <p:cNvPr id="1022" name="Picture 6" descr="Picture 6"/>
          <p:cNvPicPr>
            <a:picLocks noGrp="1" noChangeAspect="1"/>
          </p:cNvPicPr>
          <p:nvPr>
            <p:ph type="pic" idx="16"/>
          </p:nvPr>
        </p:nvPicPr>
        <p:blipFill>
          <a:blip r:embed="rId3"/>
          <a:stretch>
            <a:fillRect/>
          </a:stretch>
        </p:blipFill>
        <p:spPr>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媒体占位符 2">
            <a:extLst>
              <a:ext uri="{FF2B5EF4-FFF2-40B4-BE49-F238E27FC236}">
                <a16:creationId xmlns:a16="http://schemas.microsoft.com/office/drawing/2014/main" id="{7DC6821A-BEE6-4144-A5B7-0DAF6A7A362E}"/>
              </a:ext>
            </a:extLst>
          </p:cNvPr>
          <p:cNvSpPr>
            <a:spLocks noGrp="1"/>
          </p:cNvSpPr>
          <p:nvPr>
            <p:ph type="media" idx="13"/>
          </p:nvPr>
        </p:nvSpPr>
        <p:spPr/>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 name="random_012.png" descr="random_012.png"/>
          <p:cNvPicPr>
            <a:picLocks noGrp="1" noChangeAspect="1"/>
          </p:cNvPicPr>
          <p:nvPr>
            <p:ph type="pic" idx="13"/>
          </p:nvPr>
        </p:nvPicPr>
        <p:blipFill>
          <a:blip r:embed="rId2"/>
          <a:srcRect l="17" r="17"/>
          <a:stretch>
            <a:fillRect/>
          </a:stretch>
        </p:blipFill>
        <p:spPr>
          <a:xfrm>
            <a:off x="-1" y="-1"/>
            <a:ext cx="24375534" cy="13716001"/>
          </a:xfrm>
          <a:prstGeom prst="rect">
            <a:avLst/>
          </a:prstGeom>
        </p:spPr>
      </p:pic>
      <p:sp>
        <p:nvSpPr>
          <p:cNvPr id="1025" name="HIRING"/>
          <p:cNvSpPr txBox="1">
            <a:spLocks noGrp="1"/>
          </p:cNvSpPr>
          <p:nvPr>
            <p:ph type="body" idx="14"/>
          </p:nvPr>
        </p:nvSpPr>
        <p:spPr>
          <a:prstGeom prst="rect">
            <a:avLst/>
          </a:prstGeom>
          <a:effectLst>
            <a:outerShdw blurRad="101600" dist="25400" dir="5400000" rotWithShape="0">
              <a:srgbClr val="000000">
                <a:alpha val="75000"/>
              </a:srgbClr>
            </a:outerShdw>
          </a:effectLst>
        </p:spPr>
        <p:txBody>
          <a:bodyPr/>
          <a:lstStyle>
            <a:lvl1pPr algn="ctr"/>
          </a:lstStyle>
          <a:p>
            <a:r>
              <a:t>HIRING</a:t>
            </a:r>
          </a:p>
        </p:txBody>
      </p:sp>
      <p:sp>
        <p:nvSpPr>
          <p:cNvPr id="1026" name="Text"/>
          <p:cNvSpPr txBox="1">
            <a:spLocks noGrp="1"/>
          </p:cNvSpPr>
          <p:nvPr>
            <p:ph type="body" idx="15"/>
          </p:nvPr>
        </p:nvSpPr>
        <p:spPr>
          <a:prstGeom prst="rect">
            <a:avLst/>
          </a:prstGeom>
          <a:effectLst>
            <a:outerShdw dist="38100" dir="5400000" rotWithShape="0">
              <a:srgbClr val="000000"/>
            </a:outerShdw>
          </a:effectLst>
        </p:spPr>
        <p:txBody>
          <a:bodyPr/>
          <a:lstStyle/>
          <a:p>
            <a:endParaRPr/>
          </a:p>
        </p:txBody>
      </p:sp>
      <p:pic>
        <p:nvPicPr>
          <p:cNvPr id="1027" name="Picture 6" descr="Picture 6"/>
          <p:cNvPicPr>
            <a:picLocks noGrp="1" noChangeAspect="1"/>
          </p:cNvPicPr>
          <p:nvPr>
            <p:ph type="pic" idx="16"/>
          </p:nvPr>
        </p:nvPicPr>
        <p:blipFill>
          <a:blip r:embed="rId3"/>
          <a:stretch>
            <a:fillRect/>
          </a:stretch>
        </p:blipFill>
        <p:spPr>
          <a:prstGeom prst="rect">
            <a:avLst/>
          </a:prstGeom>
        </p:spPr>
      </p:pic>
      <p:sp>
        <p:nvSpPr>
          <p:cNvPr id="1028" name="remedygames.com/careers"/>
          <p:cNvSpPr txBox="1"/>
          <p:nvPr/>
        </p:nvSpPr>
        <p:spPr>
          <a:xfrm>
            <a:off x="14051698" y="12194371"/>
            <a:ext cx="9924491" cy="1170941"/>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p>
            <a:pPr lvl="1" indent="0">
              <a:lnSpc>
                <a:spcPct val="150000"/>
              </a:lnSpc>
              <a:defRPr>
                <a:solidFill>
                  <a:srgbClr val="A6A6A6"/>
                </a:solidFill>
                <a:latin typeface="Roboto"/>
                <a:ea typeface="Roboto"/>
                <a:cs typeface="Roboto"/>
                <a:sym typeface="Roboto"/>
              </a:defRPr>
            </a:pPr>
            <a:r>
              <a:t>remedygames.com/careers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random_013.png" descr="random_013.png"/>
          <p:cNvPicPr>
            <a:picLocks noGrp="1" noChangeAspect="1"/>
          </p:cNvPicPr>
          <p:nvPr>
            <p:ph type="pic" idx="13"/>
          </p:nvPr>
        </p:nvPicPr>
        <p:blipFill>
          <a:blip r:embed="rId2"/>
          <a:srcRect l="17" r="17"/>
          <a:stretch>
            <a:fillRect/>
          </a:stretch>
        </p:blipFill>
        <p:spPr>
          <a:xfrm>
            <a:off x="-1" y="-1"/>
            <a:ext cx="24375534" cy="13716001"/>
          </a:xfrm>
          <a:prstGeom prst="rect">
            <a:avLst/>
          </a:prstGeom>
        </p:spPr>
      </p:pic>
      <p:sp>
        <p:nvSpPr>
          <p:cNvPr id="1031" name="Rectangle"/>
          <p:cNvSpPr txBox="1">
            <a:spLocks noGrp="1"/>
          </p:cNvSpPr>
          <p:nvPr>
            <p:ph type="body" idx="14"/>
          </p:nvPr>
        </p:nvSpPr>
        <p:spPr>
          <a:prstGeom prst="rect">
            <a:avLst/>
          </a:prstGeom>
        </p:spPr>
        <p:txBody>
          <a:bodyPr/>
          <a:lstStyle/>
          <a:p>
            <a:endParaRPr/>
          </a:p>
        </p:txBody>
      </p:sp>
      <p:sp>
        <p:nvSpPr>
          <p:cNvPr id="1032" name="Text"/>
          <p:cNvSpPr txBox="1">
            <a:spLocks noGrp="1"/>
          </p:cNvSpPr>
          <p:nvPr>
            <p:ph type="body" idx="15"/>
          </p:nvPr>
        </p:nvSpPr>
        <p:spPr>
          <a:prstGeom prst="rect">
            <a:avLst/>
          </a:prstGeom>
          <a:effectLst>
            <a:outerShdw dist="38100" dir="5400000" rotWithShape="0">
              <a:srgbClr val="000000"/>
            </a:outerShdw>
          </a:effectLst>
        </p:spPr>
        <p:txBody>
          <a:bodyPr/>
          <a:lstStyle/>
          <a:p>
            <a:endParaRPr/>
          </a:p>
        </p:txBody>
      </p:sp>
      <p:pic>
        <p:nvPicPr>
          <p:cNvPr id="1033" name="Picture 6" descr="Picture 6"/>
          <p:cNvPicPr>
            <a:picLocks noGrp="1" noChangeAspect="1"/>
          </p:cNvPicPr>
          <p:nvPr>
            <p:ph type="pic" idx="16"/>
          </p:nvPr>
        </p:nvPicPr>
        <p:blipFill>
          <a:blip r:embed="rId3"/>
          <a:stretch>
            <a:fillRect/>
          </a:stretch>
        </p:blipFill>
        <p:spPr>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geometry_0003.png" descr="geometry_0003.png"/>
          <p:cNvPicPr>
            <a:picLocks noGrp="1" noChangeAspect="1"/>
          </p:cNvPicPr>
          <p:nvPr>
            <p:ph type="pic" idx="13"/>
          </p:nvPr>
        </p:nvPicPr>
        <p:blipFill>
          <a:blip r:embed="rId3"/>
          <a:srcRect l="17" r="17"/>
          <a:stretch>
            <a:fillRect/>
          </a:stretch>
        </p:blipFill>
        <p:spPr>
          <a:xfrm>
            <a:off x="-1" y="-1"/>
            <a:ext cx="24375534" cy="13716001"/>
          </a:xfrm>
          <a:prstGeom prst="rect">
            <a:avLst/>
          </a:prstGeom>
        </p:spPr>
      </p:pic>
      <p:sp>
        <p:nvSpPr>
          <p:cNvPr id="156" name="Visibility based algorithms"/>
          <p:cNvSpPr txBox="1">
            <a:spLocks noGrp="1"/>
          </p:cNvSpPr>
          <p:nvPr>
            <p:ph type="body" idx="14"/>
          </p:nvPr>
        </p:nvSpPr>
        <p:spPr>
          <a:prstGeom prst="rect">
            <a:avLst/>
          </a:prstGeom>
        </p:spPr>
        <p:txBody>
          <a:bodyPr/>
          <a:lstStyle/>
          <a:p>
            <a:r>
              <a:t>Visibility based algorithms</a:t>
            </a:r>
          </a:p>
        </p:txBody>
      </p:sp>
      <p:pic>
        <p:nvPicPr>
          <p:cNvPr id="157" name="Picture 6" descr="Picture 6"/>
          <p:cNvPicPr>
            <a:picLocks noGrp="1" noChangeAspect="1"/>
          </p:cNvPicPr>
          <p:nvPr>
            <p:ph type="pic" idx="15"/>
          </p:nvPr>
        </p:nvPicPr>
        <p:blipFill>
          <a:blip r:embed="rId4"/>
          <a:stretch>
            <a:fillRect/>
          </a:stretch>
        </p:blipFill>
        <p:spPr>
          <a:prstGeom prst="rect">
            <a:avLst/>
          </a:prstGeom>
        </p:spPr>
      </p:pic>
    </p:spTree>
  </p:cSld>
  <p:clrMapOvr>
    <a:masterClrMapping/>
  </p:clrMapOvr>
  <p:transition spd="med"/>
</p:sld>
</file>

<file path=ppt/theme/theme1.xml><?xml version="1.0" encoding="utf-8"?>
<a:theme xmlns:a="http://schemas.openxmlformats.org/drawingml/2006/main" name="Recommending A Strategy">
  <a:themeElements>
    <a:clrScheme name="Recommending A Strategy">
      <a:dk1>
        <a:srgbClr val="1F497D"/>
      </a:dk1>
      <a:lt1>
        <a:srgbClr val="7D6F5E"/>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Recommending A Strategy">
      <a:majorFont>
        <a:latin typeface="Verdana"/>
        <a:ea typeface="Verdana"/>
        <a:cs typeface="Verdana"/>
      </a:majorFont>
      <a:minorFont>
        <a:latin typeface="Helvetica"/>
        <a:ea typeface="Helvetica"/>
        <a:cs typeface="Helvetica"/>
      </a:minorFont>
    </a:fontScheme>
    <a:fmtScheme name="Recommending A Strateg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88900" dist="381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chemeClr val="accent1"/>
          </a:solidFill>
          <a:prstDash val="solid"/>
          <a:round/>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chemeClr val="accent1"/>
          </a:solidFill>
          <a:prstDash val="solid"/>
          <a:round/>
        </a:ln>
        <a:effectLst>
          <a:outerShdw blurRad="88900" dist="381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ecommending A Strategy">
  <a:themeElements>
    <a:clrScheme name="Recommending A Strategy">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Recommending A Strategy">
      <a:majorFont>
        <a:latin typeface="Verdana"/>
        <a:ea typeface="Verdana"/>
        <a:cs typeface="Verdana"/>
      </a:majorFont>
      <a:minorFont>
        <a:latin typeface="Helvetica"/>
        <a:ea typeface="Helvetica"/>
        <a:cs typeface="Helvetica"/>
      </a:minorFont>
    </a:fontScheme>
    <a:fmtScheme name="Recommending A Strateg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88900" dist="381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chemeClr val="accent1"/>
          </a:solidFill>
          <a:prstDash val="solid"/>
          <a:round/>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chemeClr val="accent1"/>
          </a:solidFill>
          <a:prstDash val="solid"/>
          <a:round/>
        </a:ln>
        <a:effectLst>
          <a:outerShdw blurRad="88900" dist="381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200" b="0" i="0" u="none" strike="noStrike" cap="none" spc="0" normalizeH="0" baseline="0">
            <a:ln>
              <a:noFill/>
            </a:ln>
            <a:solidFill>
              <a:srgbClr val="1F497D"/>
            </a:solidFill>
            <a:effectLst/>
            <a:uFillTx/>
            <a:latin typeface="+mj-lt"/>
            <a:ea typeface="+mj-ea"/>
            <a:cs typeface="+mj-cs"/>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4107</Words>
  <Application>Microsoft Office PowerPoint</Application>
  <PresentationFormat>自定义</PresentationFormat>
  <Paragraphs>296</Paragraphs>
  <Slides>81</Slides>
  <Notes>74</Notes>
  <HiddenSlides>4</HiddenSlides>
  <MMClips>6</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81</vt:i4>
      </vt:variant>
    </vt:vector>
  </HeadingPairs>
  <TitlesOfParts>
    <vt:vector size="89" baseType="lpstr">
      <vt:lpstr>Roboto</vt:lpstr>
      <vt:lpstr>Arial</vt:lpstr>
      <vt:lpstr>Calibri</vt:lpstr>
      <vt:lpstr>Corbel</vt:lpstr>
      <vt:lpstr>Palatino Linotype</vt:lpstr>
      <vt:lpstr>Tw Cen MT</vt:lpstr>
      <vt:lpstr>Verdana</vt:lpstr>
      <vt:lpstr>Recommending A Strategy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浅 墨</cp:lastModifiedBy>
  <cp:revision>2</cp:revision>
  <dcterms:modified xsi:type="dcterms:W3CDTF">2021-10-02T10:07:18Z</dcterms:modified>
</cp:coreProperties>
</file>